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57" r:id="rId5"/>
    <p:sldId id="258" r:id="rId6"/>
    <p:sldId id="279" r:id="rId7"/>
    <p:sldId id="273" r:id="rId8"/>
    <p:sldId id="277" r:id="rId9"/>
    <p:sldId id="272" r:id="rId10"/>
    <p:sldId id="276" r:id="rId11"/>
    <p:sldId id="261" r:id="rId12"/>
    <p:sldId id="262" r:id="rId13"/>
    <p:sldId id="270" r:id="rId14"/>
    <p:sldId id="263" r:id="rId15"/>
    <p:sldId id="264" r:id="rId16"/>
    <p:sldId id="265" r:id="rId17"/>
    <p:sldId id="266" r:id="rId18"/>
    <p:sldId id="267" r:id="rId19"/>
    <p:sldId id="268" r:id="rId2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08" userDrawn="1">
          <p15:clr>
            <a:srgbClr val="000000"/>
          </p15:clr>
        </p15:guide>
        <p15:guide id="2" pos="3840"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1F2137-1D3C-4AAF-A347-7B1944F9B0FD}" styleName="Table_0">
    <a:wholeTbl>
      <a:tcTxStyle>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Style>
        <a:tcBdr/>
        <a:fill>
          <a:solidFill>
            <a:srgbClr val="CDD4EA"/>
          </a:solidFill>
        </a:fill>
      </a:tcStyle>
    </a:band1H>
    <a:band2H>
      <a:tcStyle>
        <a:tcBdr/>
      </a:tcStyle>
    </a:band2H>
    <a:band1V>
      <a:tcStyle>
        <a:tcBdr/>
        <a:fill>
          <a:solidFill>
            <a:srgbClr val="CDD4EA"/>
          </a:solidFill>
        </a:fill>
      </a:tcStyle>
    </a:band1V>
    <a:band2V>
      <a:tcStyle>
        <a:tcBdr/>
      </a:tcStyle>
    </a:band2V>
    <a:lastCol>
      <a:tcTxStyle b="on">
        <a:font>
          <a:latin typeface="Calibri"/>
          <a:ea typeface="Calibri"/>
          <a:cs typeface="Calibri"/>
        </a:font>
        <a:schemeClr val="lt1"/>
      </a:tcTxStyle>
      <a:tcStyle>
        <a:tcBdr/>
        <a:fill>
          <a:solidFill>
            <a:schemeClr val="accent1"/>
          </a:solidFill>
        </a:fill>
      </a:tcStyle>
    </a:lastCol>
    <a:firstCol>
      <a:tcTxStyle b="on">
        <a:font>
          <a:latin typeface="Calibri"/>
          <a:ea typeface="Calibri"/>
          <a:cs typeface="Calibri"/>
        </a:font>
        <a:schemeClr val="lt1"/>
      </a:tcTxStyle>
      <a:tcStyle>
        <a:tcBdr/>
        <a:fill>
          <a:solidFill>
            <a:schemeClr val="accent1"/>
          </a:solidFill>
        </a:fill>
      </a:tcStyle>
    </a:firstCol>
    <a:lastRow>
      <a:tcTxStyle b="on">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Style>
        <a:tcBdr/>
      </a:tcStyle>
    </a:seCell>
    <a:swCell>
      <a:tcStyle>
        <a:tcBdr/>
      </a:tcStyle>
    </a:swCell>
    <a:firstRow>
      <a:tcTxStyle b="on">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2108"/>
        <p:guide pos="384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80"/>
        <p:cNvGrpSpPr/>
        <p:nvPr/>
      </p:nvGrpSpPr>
      <p:grpSpPr>
        <a:xfrm>
          <a:off x="0" y="0"/>
          <a:ext cx="0" cy="0"/>
          <a:chOff x="0" y="0"/>
          <a:chExt cx="0" cy="0"/>
        </a:xfrm>
      </p:grpSpPr>
      <p:sp>
        <p:nvSpPr>
          <p:cNvPr id="81" name="Google Shape;81;p1: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82" name="Google Shape;82;p1: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5" name="Shape 195"/>
        <p:cNvGrpSpPr/>
        <p:nvPr/>
      </p:nvGrpSpPr>
      <p:grpSpPr>
        <a:xfrm>
          <a:off x="0" y="0"/>
          <a:ext cx="0" cy="0"/>
          <a:chOff x="0" y="0"/>
          <a:chExt cx="0" cy="0"/>
        </a:xfrm>
      </p:grpSpPr>
      <p:sp>
        <p:nvSpPr>
          <p:cNvPr id="196" name="Google Shape;196;p3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97" name="Google Shape;197;p3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4" name="Shape 224"/>
        <p:cNvGrpSpPr/>
        <p:nvPr/>
      </p:nvGrpSpPr>
      <p:grpSpPr>
        <a:xfrm>
          <a:off x="0" y="0"/>
          <a:ext cx="0" cy="0"/>
          <a:chOff x="0" y="0"/>
          <a:chExt cx="0" cy="0"/>
        </a:xfrm>
      </p:grpSpPr>
      <p:sp>
        <p:nvSpPr>
          <p:cNvPr id="225" name="Google Shape;225;p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26" name="Google Shape;226;p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0" name="Shape 240"/>
        <p:cNvGrpSpPr/>
        <p:nvPr/>
      </p:nvGrpSpPr>
      <p:grpSpPr>
        <a:xfrm>
          <a:off x="0" y="0"/>
          <a:ext cx="0" cy="0"/>
          <a:chOff x="0" y="0"/>
          <a:chExt cx="0" cy="0"/>
        </a:xfrm>
      </p:grpSpPr>
      <p:sp>
        <p:nvSpPr>
          <p:cNvPr id="241" name="Google Shape;241;p18: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42" name="Google Shape;242;p18: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p9: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53" name="Google Shape;253;p9: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8" name="Shape 288"/>
        <p:cNvGrpSpPr/>
        <p:nvPr/>
      </p:nvGrpSpPr>
      <p:grpSpPr>
        <a:xfrm>
          <a:off x="0" y="0"/>
          <a:ext cx="0" cy="0"/>
          <a:chOff x="0" y="0"/>
          <a:chExt cx="0" cy="0"/>
        </a:xfrm>
      </p:grpSpPr>
      <p:sp>
        <p:nvSpPr>
          <p:cNvPr id="289" name="Google Shape;289;p1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290" name="Google Shape;290;p1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90" name="Shape 90"/>
        <p:cNvGrpSpPr/>
        <p:nvPr/>
      </p:nvGrpSpPr>
      <p:grpSpPr>
        <a:xfrm>
          <a:off x="0" y="0"/>
          <a:ext cx="0" cy="0"/>
          <a:chOff x="0" y="0"/>
          <a:chExt cx="0" cy="0"/>
        </a:xfrm>
      </p:grpSpPr>
      <p:sp>
        <p:nvSpPr>
          <p:cNvPr id="91" name="Google Shape;91;p2: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92" name="Google Shape;92;p2: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p4: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04" name="Google Shape;104;p4: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6" name="Google Shape;116;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4" name="Shape 114"/>
        <p:cNvGrpSpPr/>
        <p:nvPr/>
      </p:nvGrpSpPr>
      <p:grpSpPr>
        <a:xfrm>
          <a:off x="0" y="0"/>
          <a:ext cx="0" cy="0"/>
          <a:chOff x="0" y="0"/>
          <a:chExt cx="0" cy="0"/>
        </a:xfrm>
      </p:grpSpPr>
      <p:sp>
        <p:nvSpPr>
          <p:cNvPr id="115" name="Google Shape;115;p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16" name="Google Shape;116;p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3"/>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8" name="Shape 148"/>
        <p:cNvGrpSpPr/>
        <p:nvPr/>
      </p:nvGrpSpPr>
      <p:grpSpPr>
        <a:xfrm>
          <a:off x="0" y="0"/>
          <a:ext cx="0" cy="0"/>
          <a:chOff x="0" y="0"/>
          <a:chExt cx="0" cy="0"/>
        </a:xfrm>
      </p:grpSpPr>
      <p:sp>
        <p:nvSpPr>
          <p:cNvPr id="149" name="Google Shape;149;p16: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50" name="Google Shape;150;p16: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p17: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61" name="Google Shape;161;p17: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p5:notes"/>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p>
        </p:txBody>
      </p:sp>
      <p:sp>
        <p:nvSpPr>
          <p:cNvPr id="172" name="Google Shape;172;p5:notes"/>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5" name="Shape 15"/>
        <p:cNvGrpSpPr/>
        <p:nvPr/>
      </p:nvGrpSpPr>
      <p:grpSpPr>
        <a:xfrm>
          <a:off x="0" y="0"/>
          <a:ext cx="0" cy="0"/>
          <a:chOff x="0" y="0"/>
          <a:chExt cx="0" cy="0"/>
        </a:xfrm>
      </p:grpSpPr>
      <p:sp>
        <p:nvSpPr>
          <p:cNvPr id="16" name="Google Shape;16;p24"/>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4"/>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2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74" name="Shape 74"/>
        <p:cNvGrpSpPr/>
        <p:nvPr/>
      </p:nvGrpSpPr>
      <p:grpSpPr>
        <a:xfrm>
          <a:off x="0" y="0"/>
          <a:ext cx="0" cy="0"/>
          <a:chOff x="0" y="0"/>
          <a:chExt cx="0" cy="0"/>
        </a:xfrm>
      </p:grpSpPr>
      <p:sp>
        <p:nvSpPr>
          <p:cNvPr id="75" name="Google Shape;75;p34"/>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4"/>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3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1" name="Shape 21"/>
        <p:cNvGrpSpPr/>
        <p:nvPr/>
      </p:nvGrpSpPr>
      <p:grpSpPr>
        <a:xfrm>
          <a:off x="0" y="0"/>
          <a:ext cx="0" cy="0"/>
          <a:chOff x="0" y="0"/>
          <a:chExt cx="0" cy="0"/>
        </a:xfrm>
      </p:grpSpPr>
      <p:sp>
        <p:nvSpPr>
          <p:cNvPr id="22" name="Google Shape;22;p2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5"/>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24" name="Google Shape;24;p2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27" name="Shape 27"/>
        <p:cNvGrpSpPr/>
        <p:nvPr/>
      </p:nvGrpSpPr>
      <p:grpSpPr>
        <a:xfrm>
          <a:off x="0" y="0"/>
          <a:ext cx="0" cy="0"/>
          <a:chOff x="0" y="0"/>
          <a:chExt cx="0" cy="0"/>
        </a:xfrm>
      </p:grpSpPr>
      <p:sp>
        <p:nvSpPr>
          <p:cNvPr id="28" name="Google Shape;28;p26"/>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6"/>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2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3" name="Shape 33"/>
        <p:cNvGrpSpPr/>
        <p:nvPr/>
      </p:nvGrpSpPr>
      <p:grpSpPr>
        <a:xfrm>
          <a:off x="0" y="0"/>
          <a:ext cx="0" cy="0"/>
          <a:chOff x="0" y="0"/>
          <a:chExt cx="0" cy="0"/>
        </a:xfrm>
      </p:grpSpPr>
      <p:sp>
        <p:nvSpPr>
          <p:cNvPr id="34" name="Google Shape;34;p2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7"/>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6" name="Google Shape;36;p27"/>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7" name="Google Shape;37;p2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0" name="Shape 40"/>
        <p:cNvGrpSpPr/>
        <p:nvPr/>
      </p:nvGrpSpPr>
      <p:grpSpPr>
        <a:xfrm>
          <a:off x="0" y="0"/>
          <a:ext cx="0" cy="0"/>
          <a:chOff x="0" y="0"/>
          <a:chExt cx="0" cy="0"/>
        </a:xfrm>
      </p:grpSpPr>
      <p:sp>
        <p:nvSpPr>
          <p:cNvPr id="41" name="Google Shape;41;p28"/>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8"/>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3" name="Google Shape;43;p28"/>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4" name="Google Shape;44;p28"/>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5" name="Google Shape;45;p28"/>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6" name="Google Shape;46;p2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9" name="Shape 49"/>
        <p:cNvGrpSpPr/>
        <p:nvPr/>
      </p:nvGrpSpPr>
      <p:grpSpPr>
        <a:xfrm>
          <a:off x="0" y="0"/>
          <a:ext cx="0" cy="0"/>
          <a:chOff x="0" y="0"/>
          <a:chExt cx="0" cy="0"/>
        </a:xfrm>
      </p:grpSpPr>
      <p:sp>
        <p:nvSpPr>
          <p:cNvPr id="50" name="Google Shape;50;p2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54" name="Shape 54"/>
        <p:cNvGrpSpPr/>
        <p:nvPr/>
      </p:nvGrpSpPr>
      <p:grpSpPr>
        <a:xfrm>
          <a:off x="0" y="0"/>
          <a:ext cx="0" cy="0"/>
          <a:chOff x="0" y="0"/>
          <a:chExt cx="0" cy="0"/>
        </a:xfrm>
      </p:grpSpPr>
      <p:sp>
        <p:nvSpPr>
          <p:cNvPr id="55" name="Google Shape;55;p31"/>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1"/>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57" name="Google Shape;57;p31"/>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58" name="Google Shape;58;p3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1" name="Shape 61"/>
        <p:cNvGrpSpPr/>
        <p:nvPr/>
      </p:nvGrpSpPr>
      <p:grpSpPr>
        <a:xfrm>
          <a:off x="0" y="0"/>
          <a:ext cx="0" cy="0"/>
          <a:chOff x="0" y="0"/>
          <a:chExt cx="0" cy="0"/>
        </a:xfrm>
      </p:grpSpPr>
      <p:sp>
        <p:nvSpPr>
          <p:cNvPr id="62" name="Google Shape;62;p32"/>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2"/>
          <p:cNvSpPr/>
          <p:nvPr>
            <p:ph type="pic" idx="2"/>
          </p:nvPr>
        </p:nvSpPr>
        <p:spPr>
          <a:xfrm>
            <a:off x="5183188" y="987425"/>
            <a:ext cx="6172200" cy="4873625"/>
          </a:xfrm>
          <a:prstGeom prst="rect">
            <a:avLst/>
          </a:prstGeom>
          <a:noFill/>
          <a:ln>
            <a:noFill/>
          </a:ln>
        </p:spPr>
      </p:sp>
      <p:sp>
        <p:nvSpPr>
          <p:cNvPr id="64" name="Google Shape;64;p32"/>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5" name="Google Shape;65;p3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68" name="Shape 68"/>
        <p:cNvGrpSpPr/>
        <p:nvPr/>
      </p:nvGrpSpPr>
      <p:grpSpPr>
        <a:xfrm>
          <a:off x="0" y="0"/>
          <a:ext cx="0" cy="0"/>
          <a:chOff x="0" y="0"/>
          <a:chExt cx="0" cy="0"/>
        </a:xfrm>
      </p:grpSpPr>
      <p:sp>
        <p:nvSpPr>
          <p:cNvPr id="69" name="Google Shape;69;p3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3"/>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1" name="Google Shape;71;p3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2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 name="Google Shape;11;p23"/>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2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2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2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image" Target="../media/image4.png"/><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3999" y="836116"/>
            <a:ext cx="91440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accent1"/>
              </a:buClr>
              <a:buSzPct val="100000"/>
              <a:buFont typeface="Times New Roman" panose="02020603050405020304"/>
              <a:buNone/>
            </a:pPr>
            <a:r>
              <a:rPr lang="en-US">
                <a:solidFill>
                  <a:schemeClr val="accent1"/>
                </a:solidFill>
                <a:latin typeface="Times New Roman" panose="02020603050405020304"/>
                <a:ea typeface="Times New Roman" panose="02020603050405020304"/>
                <a:cs typeface="Times New Roman" panose="02020603050405020304"/>
                <a:sym typeface="Times New Roman" panose="02020603050405020304"/>
              </a:rPr>
              <a:t>CSE 460: VLSI Design (Lab)</a:t>
            </a:r>
            <a:br>
              <a:rPr lang="en-US">
                <a:solidFill>
                  <a:schemeClr val="accent1"/>
                </a:solidFill>
                <a:latin typeface="Times New Roman" panose="02020603050405020304"/>
                <a:ea typeface="Times New Roman" panose="02020603050405020304"/>
                <a:cs typeface="Times New Roman" panose="02020603050405020304"/>
                <a:sym typeface="Times New Roman" panose="02020603050405020304"/>
              </a:rPr>
            </a:br>
            <a:endParaRPr>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85" name="Google Shape;85;p1"/>
          <p:cNvSpPr txBox="1"/>
          <p:nvPr>
            <p:ph type="subTitle" idx="1"/>
          </p:nvPr>
        </p:nvSpPr>
        <p:spPr>
          <a:xfrm>
            <a:off x="1523999" y="2915627"/>
            <a:ext cx="9144000" cy="133832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latin typeface="Times New Roman" panose="02020603050405020304"/>
                <a:ea typeface="Times New Roman" panose="02020603050405020304"/>
                <a:cs typeface="Times New Roman" panose="02020603050405020304"/>
                <a:sym typeface="Times New Roman" panose="02020603050405020304"/>
              </a:rPr>
              <a:t>Experiment 5</a:t>
            </a:r>
            <a:endParaRPr lang="en-US">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1000"/>
              </a:spcBef>
              <a:spcAft>
                <a:spcPts val="0"/>
              </a:spcAft>
              <a:buClr>
                <a:schemeClr val="dk1"/>
              </a:buClr>
              <a:buSzPts val="2400"/>
              <a:buNone/>
            </a:pPr>
            <a:r>
              <a:rPr lang="en-US">
                <a:latin typeface="Times New Roman" panose="02020603050405020304"/>
                <a:ea typeface="Times New Roman" panose="02020603050405020304"/>
                <a:cs typeface="Times New Roman" panose="02020603050405020304"/>
                <a:sym typeface="Times New Roman" panose="02020603050405020304"/>
              </a:rPr>
              <a:t>Sequential Circuits Real-life Projects</a:t>
            </a:r>
            <a:endParaRPr lang="en-US">
              <a:latin typeface="Times New Roman" panose="02020603050405020304"/>
              <a:ea typeface="Times New Roman" panose="02020603050405020304"/>
              <a:cs typeface="Times New Roman" panose="02020603050405020304"/>
              <a:sym typeface="Times New Roman" panose="02020603050405020304"/>
            </a:endParaRPr>
          </a:p>
          <a:p>
            <a:pPr marL="0" lvl="0" indent="0" algn="ctr" rtl="0">
              <a:lnSpc>
                <a:spcPct val="90000"/>
              </a:lnSpc>
              <a:spcBef>
                <a:spcPts val="1000"/>
              </a:spcBef>
              <a:spcAft>
                <a:spcPts val="0"/>
              </a:spcAft>
              <a:buClr>
                <a:schemeClr val="dk1"/>
              </a:buClr>
              <a:buSzPts val="2400"/>
              <a:buNone/>
            </a:pPr>
            <a:r>
              <a:rPr lang="en-US" b="1">
                <a:latin typeface="Times New Roman" panose="02020603050405020304"/>
                <a:ea typeface="Times New Roman" panose="02020603050405020304"/>
                <a:cs typeface="Times New Roman" panose="02020603050405020304"/>
                <a:sym typeface="Times New Roman" panose="02020603050405020304"/>
              </a:rPr>
              <a:t>Vending Machine</a:t>
            </a:r>
            <a:endParaRPr b="1">
              <a:latin typeface="Times New Roman" panose="02020603050405020304"/>
              <a:ea typeface="Times New Roman" panose="02020603050405020304"/>
              <a:cs typeface="Times New Roman" panose="02020603050405020304"/>
              <a:sym typeface="Times New Roman" panose="02020603050405020304"/>
            </a:endParaRPr>
          </a:p>
        </p:txBody>
      </p:sp>
      <p:sp>
        <p:nvSpPr>
          <p:cNvPr id="86" name="Google Shape;86;p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87" name="Google Shape;87;p1"/>
          <p:cNvPicPr preferRelativeResize="0"/>
          <p:nvPr/>
        </p:nvPicPr>
        <p:blipFill rotWithShape="1">
          <a:blip r:embed="rId1"/>
          <a:srcRect/>
          <a:stretch>
            <a:fillRect/>
          </a:stretch>
        </p:blipFill>
        <p:spPr>
          <a:xfrm>
            <a:off x="61586" y="5403622"/>
            <a:ext cx="1035082" cy="1035082"/>
          </a:xfrm>
          <a:prstGeom prst="rect">
            <a:avLst/>
          </a:prstGeom>
          <a:noFill/>
          <a:ln>
            <a:noFill/>
          </a:ln>
        </p:spPr>
      </p:pic>
      <p:sp>
        <p:nvSpPr>
          <p:cNvPr id="88" name="Google Shape;88;p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10/08/25</a:t>
            </a:r>
            <a:endParaRPr lang="en-US"/>
          </a:p>
        </p:txBody>
      </p:sp>
      <p:sp>
        <p:nvSpPr>
          <p:cNvPr id="89" name="Google Shape;89;p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endParaRPr lang="en-US"/>
          </a:p>
        </p:txBody>
      </p:sp>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p17"/>
          <p:cNvSpPr txBox="1"/>
          <p:nvPr>
            <p:ph type="title"/>
          </p:nvPr>
        </p:nvSpPr>
        <p:spPr>
          <a:xfrm>
            <a:off x="838200" y="253365"/>
            <a:ext cx="10515600" cy="112903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panose="02020603050405020304"/>
              <a:buNone/>
            </a:pPr>
            <a:r>
              <a:rPr lang="en-US">
                <a:solidFill>
                  <a:schemeClr val="accent1"/>
                </a:solidFill>
                <a:latin typeface="Times New Roman" panose="02020603050405020304"/>
                <a:ea typeface="Times New Roman" panose="02020603050405020304"/>
                <a:cs typeface="Times New Roman" panose="02020603050405020304"/>
                <a:sym typeface="Times New Roman" panose="02020603050405020304"/>
              </a:rPr>
              <a:t>Variable Product Case (Test Case)</a:t>
            </a:r>
            <a:endParaRPr lang="en-US">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4" name="Google Shape;164;p1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endParaRPr lang="en-US"/>
          </a:p>
        </p:txBody>
      </p:sp>
      <p:sp>
        <p:nvSpPr>
          <p:cNvPr id="165" name="Google Shape;165;p1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166" name="Google Shape;166;p17"/>
          <p:cNvPicPr preferRelativeResize="0"/>
          <p:nvPr/>
        </p:nvPicPr>
        <p:blipFill rotWithShape="1">
          <a:blip r:embed="rId1"/>
          <a:srcRect/>
          <a:stretch>
            <a:fillRect/>
          </a:stretch>
        </p:blipFill>
        <p:spPr>
          <a:xfrm>
            <a:off x="61586" y="5403622"/>
            <a:ext cx="1035082" cy="1035082"/>
          </a:xfrm>
          <a:prstGeom prst="rect">
            <a:avLst/>
          </a:prstGeom>
          <a:noFill/>
          <a:ln>
            <a:noFill/>
          </a:ln>
        </p:spPr>
      </p:pic>
      <p:sp>
        <p:nvSpPr>
          <p:cNvPr id="167" name="Google Shape;167;p17"/>
          <p:cNvSpPr txBox="1"/>
          <p:nvPr/>
        </p:nvSpPr>
        <p:spPr>
          <a:xfrm>
            <a:off x="1096668" y="1382911"/>
            <a:ext cx="6096000" cy="735965"/>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For PV=16 tk; money= </a:t>
            </a:r>
            <a:r>
              <a:rPr lang="en-US" alt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5 tk + 0 tk +</a:t>
            </a: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5 tk + 10 tk + 20 tk </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(again follow the two steps: Clock inversion and offset insertion.)</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9" name="Google Shape;169;p1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10/08/25</a:t>
            </a:r>
            <a:endParaRPr lang="en-US"/>
          </a:p>
        </p:txBody>
      </p:sp>
      <p:pic>
        <p:nvPicPr>
          <p:cNvPr id="2" name="Picture 1"/>
          <p:cNvPicPr>
            <a:picLocks noChangeAspect="1"/>
          </p:cNvPicPr>
          <p:nvPr/>
        </p:nvPicPr>
        <p:blipFill>
          <a:blip r:embed="rId2"/>
          <a:stretch>
            <a:fillRect/>
          </a:stretch>
        </p:blipFill>
        <p:spPr>
          <a:xfrm>
            <a:off x="209550" y="2507615"/>
            <a:ext cx="11649075" cy="2753360"/>
          </a:xfrm>
          <a:prstGeom prst="rect">
            <a:avLst/>
          </a:prstGeom>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a:xfrm>
            <a:off x="838200" y="2457450"/>
            <a:ext cx="10515600" cy="1325563"/>
          </a:xfrm>
        </p:spPr>
        <p:txBody>
          <a:bodyPr/>
          <a:p>
            <a:r>
              <a:rPr lang="en-US"/>
              <a:t>Fixed Product Vending Machine (Optional)</a:t>
            </a:r>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panose="02020603050405020304"/>
              <a:buNone/>
            </a:pPr>
            <a:r>
              <a:rPr lang="en-US" sz="4000">
                <a:solidFill>
                  <a:schemeClr val="accent1"/>
                </a:solidFill>
                <a:latin typeface="Times New Roman" panose="02020603050405020304"/>
                <a:ea typeface="Times New Roman" panose="02020603050405020304"/>
                <a:cs typeface="Times New Roman" panose="02020603050405020304"/>
                <a:sym typeface="Times New Roman" panose="02020603050405020304"/>
              </a:rPr>
              <a:t>Application Description for </a:t>
            </a:r>
            <a:r>
              <a:rPr lang="en-US" sz="4000">
                <a:solidFill>
                  <a:schemeClr val="accent1"/>
                </a:solidFill>
                <a:highlight>
                  <a:srgbClr val="FFFF00"/>
                </a:highlight>
                <a:latin typeface="Times New Roman" panose="02020603050405020304"/>
                <a:ea typeface="Times New Roman" panose="02020603050405020304"/>
                <a:cs typeface="Times New Roman" panose="02020603050405020304"/>
                <a:sym typeface="Times New Roman" panose="02020603050405020304"/>
              </a:rPr>
              <a:t>Fixed Price Product</a:t>
            </a:r>
            <a:endParaRPr sz="4000">
              <a:highlight>
                <a:srgbClr val="FFFF00"/>
              </a:highlight>
            </a:endParaRPr>
          </a:p>
        </p:txBody>
      </p:sp>
      <p:sp>
        <p:nvSpPr>
          <p:cNvPr id="175" name="Google Shape;175;p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endParaRPr lang="en-US"/>
          </a:p>
        </p:txBody>
      </p:sp>
      <p:sp>
        <p:nvSpPr>
          <p:cNvPr id="176" name="Google Shape;176;p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77" name="Google Shape;177;p5"/>
          <p:cNvSpPr/>
          <p:nvPr/>
        </p:nvSpPr>
        <p:spPr>
          <a:xfrm>
            <a:off x="5559688" y="2729044"/>
            <a:ext cx="1991032" cy="2492477"/>
          </a:xfrm>
          <a:prstGeom prst="roundRect">
            <a:avLst>
              <a:gd name="adj" fmla="val 16667"/>
            </a:avLst>
          </a:prstGeom>
          <a:solidFill>
            <a:srgbClr val="1F386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Arial" panose="020B0604020202020204"/>
                <a:ea typeface="Arial" panose="020B0604020202020204"/>
                <a:cs typeface="Arial" panose="020B0604020202020204"/>
                <a:sym typeface="Arial" panose="020B0604020202020204"/>
              </a:rPr>
              <a:t>Vending</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lt1"/>
                </a:solidFill>
                <a:latin typeface="Arial" panose="020B0604020202020204"/>
                <a:ea typeface="Arial" panose="020B0604020202020204"/>
                <a:cs typeface="Arial" panose="020B0604020202020204"/>
                <a:sym typeface="Arial" panose="020B0604020202020204"/>
              </a:rPr>
              <a:t>FSM</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 name="Google Shape;178;p5"/>
          <p:cNvSpPr txBox="1"/>
          <p:nvPr/>
        </p:nvSpPr>
        <p:spPr>
          <a:xfrm>
            <a:off x="791620" y="3193192"/>
            <a:ext cx="12185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Binary 01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9" name="Google Shape;179;p5"/>
          <p:cNvSpPr txBox="1"/>
          <p:nvPr/>
        </p:nvSpPr>
        <p:spPr>
          <a:xfrm>
            <a:off x="791620" y="4158158"/>
            <a:ext cx="12185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Binary 10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0" name="Google Shape;180;p5"/>
          <p:cNvSpPr txBox="1"/>
          <p:nvPr/>
        </p:nvSpPr>
        <p:spPr>
          <a:xfrm>
            <a:off x="791620" y="5161571"/>
            <a:ext cx="12185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Binary 11</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1" name="Google Shape;181;p5"/>
          <p:cNvSpPr/>
          <p:nvPr/>
        </p:nvSpPr>
        <p:spPr>
          <a:xfrm>
            <a:off x="2819069" y="2038526"/>
            <a:ext cx="685800" cy="685800"/>
          </a:xfrm>
          <a:prstGeom prst="noSmoking">
            <a:avLst>
              <a:gd name="adj" fmla="val 18750"/>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82" name="Google Shape;182;p5"/>
          <p:cNvSpPr txBox="1"/>
          <p:nvPr/>
        </p:nvSpPr>
        <p:spPr>
          <a:xfrm>
            <a:off x="791620" y="2193064"/>
            <a:ext cx="121857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Binary 00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3" name="Google Shape;183;p5"/>
          <p:cNvSpPr/>
          <p:nvPr/>
        </p:nvSpPr>
        <p:spPr>
          <a:xfrm>
            <a:off x="4414303" y="3460651"/>
            <a:ext cx="886260" cy="1066839"/>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4" name="Google Shape;184;p5"/>
          <p:cNvSpPr/>
          <p:nvPr/>
        </p:nvSpPr>
        <p:spPr>
          <a:xfrm>
            <a:off x="7809845" y="2972462"/>
            <a:ext cx="886260" cy="579643"/>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5" name="Google Shape;185;p5"/>
          <p:cNvSpPr/>
          <p:nvPr/>
        </p:nvSpPr>
        <p:spPr>
          <a:xfrm>
            <a:off x="7805085" y="4480091"/>
            <a:ext cx="886260" cy="579643"/>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86" name="Google Shape;186;p5"/>
          <p:cNvSpPr txBox="1"/>
          <p:nvPr/>
        </p:nvSpPr>
        <p:spPr>
          <a:xfrm>
            <a:off x="8955229" y="3077617"/>
            <a:ext cx="274319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Give product? Yes/No</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87" name="Google Shape;187;p5"/>
          <p:cNvSpPr txBox="1"/>
          <p:nvPr/>
        </p:nvSpPr>
        <p:spPr>
          <a:xfrm>
            <a:off x="8945710" y="4599914"/>
            <a:ext cx="274319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0" i="0" u="none" strike="noStrike" cap="none">
                <a:solidFill>
                  <a:srgbClr val="000000"/>
                </a:solidFill>
                <a:latin typeface="Arial" panose="020B0604020202020204"/>
                <a:ea typeface="Arial" panose="020B0604020202020204"/>
                <a:cs typeface="Arial" panose="020B0604020202020204"/>
                <a:sym typeface="Arial" panose="020B0604020202020204"/>
              </a:rPr>
              <a:t>Return 0/5/10/15 taka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188" name="Google Shape;188;p5" descr="Live and Direct"/>
          <p:cNvPicPr preferRelativeResize="0"/>
          <p:nvPr/>
        </p:nvPicPr>
        <p:blipFill rotWithShape="1">
          <a:blip r:embed="rId1"/>
          <a:srcRect/>
          <a:stretch>
            <a:fillRect/>
          </a:stretch>
        </p:blipFill>
        <p:spPr>
          <a:xfrm>
            <a:off x="2199927" y="4901756"/>
            <a:ext cx="1931831" cy="914400"/>
          </a:xfrm>
          <a:prstGeom prst="rect">
            <a:avLst/>
          </a:prstGeom>
          <a:noFill/>
          <a:ln>
            <a:noFill/>
          </a:ln>
        </p:spPr>
      </p:pic>
      <p:pic>
        <p:nvPicPr>
          <p:cNvPr id="189" name="Google Shape;189;p5" descr="Monopoly Dollar | Monopoly Wiki | Fandom"/>
          <p:cNvPicPr preferRelativeResize="0"/>
          <p:nvPr/>
        </p:nvPicPr>
        <p:blipFill rotWithShape="1">
          <a:blip r:embed="rId2"/>
          <a:srcRect/>
          <a:stretch>
            <a:fillRect/>
          </a:stretch>
        </p:blipFill>
        <p:spPr>
          <a:xfrm>
            <a:off x="2263457" y="3863206"/>
            <a:ext cx="1785938" cy="914400"/>
          </a:xfrm>
          <a:prstGeom prst="rect">
            <a:avLst/>
          </a:prstGeom>
          <a:noFill/>
          <a:ln>
            <a:noFill/>
          </a:ln>
        </p:spPr>
      </p:pic>
      <p:pic>
        <p:nvPicPr>
          <p:cNvPr id="190" name="Google Shape;190;p5" descr="Monopoly Five Note | Family board games, Family card games, Printable board  games"/>
          <p:cNvPicPr preferRelativeResize="0"/>
          <p:nvPr/>
        </p:nvPicPr>
        <p:blipFill rotWithShape="1">
          <a:blip r:embed="rId3"/>
          <a:srcRect/>
          <a:stretch>
            <a:fillRect/>
          </a:stretch>
        </p:blipFill>
        <p:spPr>
          <a:xfrm>
            <a:off x="2269194" y="2889491"/>
            <a:ext cx="1783364" cy="914400"/>
          </a:xfrm>
          <a:prstGeom prst="rect">
            <a:avLst/>
          </a:prstGeom>
          <a:noFill/>
          <a:ln>
            <a:noFill/>
          </a:ln>
        </p:spPr>
      </p:pic>
      <p:sp>
        <p:nvSpPr>
          <p:cNvPr id="191" name="Google Shape;191;p5"/>
          <p:cNvSpPr txBox="1"/>
          <p:nvPr/>
        </p:nvSpPr>
        <p:spPr>
          <a:xfrm>
            <a:off x="4162252" y="1718707"/>
            <a:ext cx="1099064" cy="47135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400" b="1" i="0" u="none" strike="noStrike" cap="none">
                <a:solidFill>
                  <a:srgbClr val="000000"/>
                </a:solidFill>
                <a:latin typeface="Arial" panose="020B0604020202020204"/>
                <a:ea typeface="Arial" panose="020B0604020202020204"/>
                <a:cs typeface="Arial" panose="020B0604020202020204"/>
                <a:sym typeface="Arial" panose="020B0604020202020204"/>
              </a:rPr>
              <a:t>Inputs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2" name="Google Shape;192;p5"/>
          <p:cNvSpPr txBox="1"/>
          <p:nvPr/>
        </p:nvSpPr>
        <p:spPr>
          <a:xfrm>
            <a:off x="7451145" y="1768425"/>
            <a:ext cx="140450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400" b="1" i="0" u="none" strike="noStrike" cap="none">
                <a:solidFill>
                  <a:srgbClr val="000000"/>
                </a:solidFill>
                <a:latin typeface="Arial" panose="020B0604020202020204"/>
                <a:ea typeface="Arial" panose="020B0604020202020204"/>
                <a:cs typeface="Arial" panose="020B0604020202020204"/>
                <a:sym typeface="Arial" panose="020B0604020202020204"/>
              </a:rPr>
              <a:t>Outputs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3" name="Google Shape;193;p5"/>
          <p:cNvSpPr txBox="1"/>
          <p:nvPr/>
        </p:nvSpPr>
        <p:spPr>
          <a:xfrm>
            <a:off x="3448772" y="2463883"/>
            <a:ext cx="10990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(Timeout)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4" name="Google Shape;194;p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10/08/25</a:t>
            </a: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par>
                                <p:cTn id="8" presetID="10" presetClass="entr" presetSubtype="0" fill="hold" nodeType="withEffect">
                                  <p:stCondLst>
                                    <p:cond delay="0"/>
                                  </p:stCondLst>
                                  <p:childTnLst>
                                    <p:set>
                                      <p:cBhvr>
                                        <p:cTn id="9" dur="1" fill="hold">
                                          <p:stCondLst>
                                            <p:cond delay="0"/>
                                          </p:stCondLst>
                                        </p:cTn>
                                        <p:tgtEl>
                                          <p:spTgt spid="193"/>
                                        </p:tgtEl>
                                        <p:attrNameLst>
                                          <p:attrName>style.visibility</p:attrName>
                                        </p:attrNameLst>
                                      </p:cBhvr>
                                      <p:to>
                                        <p:strVal val="visible"/>
                                      </p:to>
                                    </p:set>
                                    <p:animEffect transition="in" filter="fade">
                                      <p:cBhvr>
                                        <p:cTn id="10" dur="500"/>
                                        <p:tgtEl>
                                          <p:spTgt spid="19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0"/>
                                        </p:tgtEl>
                                        <p:attrNameLst>
                                          <p:attrName>style.visibility</p:attrName>
                                        </p:attrNameLst>
                                      </p:cBhvr>
                                      <p:to>
                                        <p:strVal val="visible"/>
                                      </p:to>
                                    </p:set>
                                    <p:animEffect transition="in" filter="fade">
                                      <p:cBhvr>
                                        <p:cTn id="15" dur="500"/>
                                        <p:tgtEl>
                                          <p:spTgt spid="19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9"/>
                                        </p:tgtEl>
                                        <p:attrNameLst>
                                          <p:attrName>style.visibility</p:attrName>
                                        </p:attrNameLst>
                                      </p:cBhvr>
                                      <p:to>
                                        <p:strVal val="visible"/>
                                      </p:to>
                                    </p:set>
                                    <p:animEffect transition="in" filter="fade">
                                      <p:cBhvr>
                                        <p:cTn id="20" dur="500"/>
                                        <p:tgtEl>
                                          <p:spTgt spid="18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8"/>
                                        </p:tgtEl>
                                        <p:attrNameLst>
                                          <p:attrName>style.visibility</p:attrName>
                                        </p:attrNameLst>
                                      </p:cBhvr>
                                      <p:to>
                                        <p:strVal val="visible"/>
                                      </p:to>
                                    </p:set>
                                    <p:animEffect transition="in" filter="fade">
                                      <p:cBhvr>
                                        <p:cTn id="25" dur="500"/>
                                        <p:tgtEl>
                                          <p:spTgt spid="18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2"/>
                                        </p:tgtEl>
                                        <p:attrNameLst>
                                          <p:attrName>style.visibility</p:attrName>
                                        </p:attrNameLst>
                                      </p:cBhvr>
                                      <p:to>
                                        <p:strVal val="visible"/>
                                      </p:to>
                                    </p:set>
                                    <p:animEffect transition="in" filter="fade">
                                      <p:cBhvr>
                                        <p:cTn id="30" dur="500"/>
                                        <p:tgtEl>
                                          <p:spTgt spid="182"/>
                                        </p:tgtEl>
                                      </p:cBhvr>
                                    </p:animEffect>
                                  </p:childTnLst>
                                </p:cTn>
                              </p:par>
                              <p:par>
                                <p:cTn id="31" presetID="10" presetClass="entr" presetSubtype="0" fill="hold" nodeType="with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fade">
                                      <p:cBhvr>
                                        <p:cTn id="33" dur="500"/>
                                        <p:tgtEl>
                                          <p:spTgt spid="178"/>
                                        </p:tgtEl>
                                      </p:cBhvr>
                                    </p:animEffect>
                                  </p:childTnLst>
                                </p:cTn>
                              </p:par>
                              <p:par>
                                <p:cTn id="34" presetID="10" presetClass="entr" presetSubtype="0" fill="hold" nodeType="withEffect">
                                  <p:stCondLst>
                                    <p:cond delay="0"/>
                                  </p:stCondLst>
                                  <p:childTnLst>
                                    <p:set>
                                      <p:cBhvr>
                                        <p:cTn id="35" dur="1" fill="hold">
                                          <p:stCondLst>
                                            <p:cond delay="0"/>
                                          </p:stCondLst>
                                        </p:cTn>
                                        <p:tgtEl>
                                          <p:spTgt spid="179"/>
                                        </p:tgtEl>
                                        <p:attrNameLst>
                                          <p:attrName>style.visibility</p:attrName>
                                        </p:attrNameLst>
                                      </p:cBhvr>
                                      <p:to>
                                        <p:strVal val="visible"/>
                                      </p:to>
                                    </p:set>
                                    <p:animEffect transition="in" filter="fade">
                                      <p:cBhvr>
                                        <p:cTn id="36" dur="500"/>
                                        <p:tgtEl>
                                          <p:spTgt spid="179"/>
                                        </p:tgtEl>
                                      </p:cBhvr>
                                    </p:animEffect>
                                  </p:childTnLst>
                                </p:cTn>
                              </p:par>
                              <p:par>
                                <p:cTn id="37" presetID="10" presetClass="entr" presetSubtype="0" fill="hold" nodeType="withEffect">
                                  <p:stCondLst>
                                    <p:cond delay="0"/>
                                  </p:stCondLst>
                                  <p:childTnLst>
                                    <p:set>
                                      <p:cBhvr>
                                        <p:cTn id="38" dur="1" fill="hold">
                                          <p:stCondLst>
                                            <p:cond delay="0"/>
                                          </p:stCondLst>
                                        </p:cTn>
                                        <p:tgtEl>
                                          <p:spTgt spid="180"/>
                                        </p:tgtEl>
                                        <p:attrNameLst>
                                          <p:attrName>style.visibility</p:attrName>
                                        </p:attrNameLst>
                                      </p:cBhvr>
                                      <p:to>
                                        <p:strVal val="visible"/>
                                      </p:to>
                                    </p:set>
                                    <p:animEffect transition="in" filter="fade">
                                      <p:cBhvr>
                                        <p:cTn id="39" dur="5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98" name="Shape 198"/>
        <p:cNvGrpSpPr/>
        <p:nvPr/>
      </p:nvGrpSpPr>
      <p:grpSpPr>
        <a:xfrm>
          <a:off x="0" y="0"/>
          <a:ext cx="0" cy="0"/>
          <a:chOff x="0" y="0"/>
          <a:chExt cx="0" cy="0"/>
        </a:xfrm>
      </p:grpSpPr>
      <p:sp>
        <p:nvSpPr>
          <p:cNvPr id="199" name="Google Shape;199;p3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panose="02020603050405020304"/>
              <a:buNone/>
            </a:pPr>
            <a:r>
              <a:rPr lang="en-US" sz="4000">
                <a:solidFill>
                  <a:schemeClr val="accent1"/>
                </a:solidFill>
                <a:latin typeface="Times New Roman" panose="02020603050405020304"/>
                <a:ea typeface="Times New Roman" panose="02020603050405020304"/>
                <a:cs typeface="Times New Roman" panose="02020603050405020304"/>
                <a:sym typeface="Times New Roman" panose="02020603050405020304"/>
              </a:rPr>
              <a:t>Fixed Price: 10 Tk Product Case (State Diagram)</a:t>
            </a:r>
            <a:endParaRPr sz="4000"/>
          </a:p>
        </p:txBody>
      </p:sp>
      <p:sp>
        <p:nvSpPr>
          <p:cNvPr id="200" name="Google Shape;200;p3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endParaRPr lang="en-US"/>
          </a:p>
        </p:txBody>
      </p:sp>
      <p:sp>
        <p:nvSpPr>
          <p:cNvPr id="201" name="Google Shape;201;p3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02" name="Google Shape;202;p35"/>
          <p:cNvPicPr preferRelativeResize="0"/>
          <p:nvPr/>
        </p:nvPicPr>
        <p:blipFill rotWithShape="1">
          <a:blip r:embed="rId1"/>
          <a:srcRect/>
          <a:stretch>
            <a:fillRect/>
          </a:stretch>
        </p:blipFill>
        <p:spPr>
          <a:xfrm>
            <a:off x="61586" y="5403622"/>
            <a:ext cx="1035082" cy="1035082"/>
          </a:xfrm>
          <a:prstGeom prst="rect">
            <a:avLst/>
          </a:prstGeom>
          <a:noFill/>
          <a:ln>
            <a:noFill/>
          </a:ln>
        </p:spPr>
      </p:pic>
      <p:sp>
        <p:nvSpPr>
          <p:cNvPr id="203" name="Google Shape;203;p35"/>
          <p:cNvSpPr txBox="1"/>
          <p:nvPr/>
        </p:nvSpPr>
        <p:spPr>
          <a:xfrm>
            <a:off x="7608779" y="4870945"/>
            <a:ext cx="1609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State Diagram</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4" name="Google Shape;204;p35"/>
          <p:cNvSpPr/>
          <p:nvPr/>
        </p:nvSpPr>
        <p:spPr>
          <a:xfrm>
            <a:off x="4718253" y="3573445"/>
            <a:ext cx="755823" cy="77429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S</a:t>
            </a:r>
            <a:r>
              <a:rPr lang="en-US" sz="2400" b="0" i="0" u="none" strike="noStrike" cap="none" baseline="-25000">
                <a:solidFill>
                  <a:schemeClr val="lt1"/>
                </a:solidFill>
                <a:latin typeface="Arial" panose="020B0604020202020204"/>
                <a:ea typeface="Arial" panose="020B0604020202020204"/>
                <a:cs typeface="Arial" panose="020B0604020202020204"/>
                <a:sym typeface="Arial" panose="020B0604020202020204"/>
              </a:rPr>
              <a:t>0</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5" name="Google Shape;205;p35"/>
          <p:cNvSpPr/>
          <p:nvPr/>
        </p:nvSpPr>
        <p:spPr>
          <a:xfrm>
            <a:off x="7694198" y="3573445"/>
            <a:ext cx="755823" cy="77429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S</a:t>
            </a:r>
            <a:r>
              <a:rPr lang="en-US" sz="2400" b="0" i="0" u="none" strike="noStrike" cap="none" baseline="-25000">
                <a:solidFill>
                  <a:schemeClr val="lt1"/>
                </a:solidFill>
                <a:latin typeface="Arial" panose="020B0604020202020204"/>
                <a:ea typeface="Arial" panose="020B0604020202020204"/>
                <a:cs typeface="Arial" panose="020B0604020202020204"/>
                <a:sym typeface="Arial" panose="020B0604020202020204"/>
              </a:rPr>
              <a:t>1</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06" name="Google Shape;206;p35"/>
          <p:cNvSpPr/>
          <p:nvPr/>
        </p:nvSpPr>
        <p:spPr>
          <a:xfrm rot="-742519">
            <a:off x="4646112" y="2658292"/>
            <a:ext cx="3487591" cy="2735590"/>
          </a:xfrm>
          <a:custGeom>
            <a:avLst/>
            <a:gdLst/>
            <a:ahLst/>
            <a:cxnLst/>
            <a:rect l="l" t="t" r="r" b="b"/>
            <a:pathLst>
              <a:path w="120000" h="120000" extrusionOk="0">
                <a:moveTo>
                  <a:pt x="27132" y="20993"/>
                </a:moveTo>
                <a:lnTo>
                  <a:pt x="27132" y="20993"/>
                </a:lnTo>
                <a:cubicBezTo>
                  <a:pt x="39788" y="11177"/>
                  <a:pt x="56486" y="7575"/>
                  <a:pt x="72303" y="11249"/>
                </a:cubicBezTo>
                <a:cubicBezTo>
                  <a:pt x="88120" y="14924"/>
                  <a:pt x="101252" y="25455"/>
                  <a:pt x="107826" y="39738"/>
                </a:cubicBezTo>
                <a:lnTo>
                  <a:pt x="115223" y="38228"/>
                </a:lnTo>
                <a:lnTo>
                  <a:pt x="108041" y="50191"/>
                </a:lnTo>
                <a:lnTo>
                  <a:pt x="93821" y="42598"/>
                </a:lnTo>
                <a:lnTo>
                  <a:pt x="101168" y="41098"/>
                </a:lnTo>
                <a:lnTo>
                  <a:pt x="101168" y="41098"/>
                </a:lnTo>
                <a:cubicBezTo>
                  <a:pt x="95005" y="29819"/>
                  <a:pt x="83661" y="21658"/>
                  <a:pt x="70245" y="18851"/>
                </a:cubicBezTo>
                <a:cubicBezTo>
                  <a:pt x="56828" y="16044"/>
                  <a:pt x="42745" y="18886"/>
                  <a:pt x="31854" y="2659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7" name="Google Shape;207;p35"/>
          <p:cNvSpPr/>
          <p:nvPr/>
        </p:nvSpPr>
        <p:spPr>
          <a:xfrm rot="10057481">
            <a:off x="4970874" y="2555675"/>
            <a:ext cx="3487591" cy="2735590"/>
          </a:xfrm>
          <a:custGeom>
            <a:avLst/>
            <a:gdLst/>
            <a:ahLst/>
            <a:cxnLst/>
            <a:rect l="l" t="t" r="r" b="b"/>
            <a:pathLst>
              <a:path w="120000" h="120000" extrusionOk="0">
                <a:moveTo>
                  <a:pt x="27132" y="20993"/>
                </a:moveTo>
                <a:lnTo>
                  <a:pt x="27132" y="20993"/>
                </a:lnTo>
                <a:cubicBezTo>
                  <a:pt x="39788" y="11177"/>
                  <a:pt x="56486" y="7575"/>
                  <a:pt x="72303" y="11249"/>
                </a:cubicBezTo>
                <a:cubicBezTo>
                  <a:pt x="88120" y="14924"/>
                  <a:pt x="101252" y="25455"/>
                  <a:pt x="107826" y="39738"/>
                </a:cubicBezTo>
                <a:lnTo>
                  <a:pt x="115223" y="38228"/>
                </a:lnTo>
                <a:lnTo>
                  <a:pt x="108041" y="50191"/>
                </a:lnTo>
                <a:lnTo>
                  <a:pt x="93821" y="42598"/>
                </a:lnTo>
                <a:lnTo>
                  <a:pt x="101168" y="41098"/>
                </a:lnTo>
                <a:lnTo>
                  <a:pt x="101168" y="41098"/>
                </a:lnTo>
                <a:cubicBezTo>
                  <a:pt x="95005" y="29819"/>
                  <a:pt x="83661" y="21658"/>
                  <a:pt x="70245" y="18851"/>
                </a:cubicBezTo>
                <a:cubicBezTo>
                  <a:pt x="56828" y="16044"/>
                  <a:pt x="42745" y="18886"/>
                  <a:pt x="31854" y="2659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08" name="Google Shape;208;p35"/>
          <p:cNvSpPr txBox="1"/>
          <p:nvPr/>
        </p:nvSpPr>
        <p:spPr>
          <a:xfrm>
            <a:off x="6182041" y="2416665"/>
            <a:ext cx="10652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5 / 0,0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9" name="Google Shape;209;p35"/>
          <p:cNvSpPr txBox="1"/>
          <p:nvPr/>
        </p:nvSpPr>
        <p:spPr>
          <a:xfrm>
            <a:off x="6079186" y="4431949"/>
            <a:ext cx="10652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5 / 1,0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0" name="Google Shape;210;p35"/>
          <p:cNvSpPr txBox="1"/>
          <p:nvPr/>
        </p:nvSpPr>
        <p:spPr>
          <a:xfrm>
            <a:off x="6000309" y="4138688"/>
            <a:ext cx="10652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10 / 1,5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 name="Google Shape;211;p35"/>
          <p:cNvSpPr txBox="1"/>
          <p:nvPr/>
        </p:nvSpPr>
        <p:spPr>
          <a:xfrm>
            <a:off x="5994250" y="3829691"/>
            <a:ext cx="151215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20 / 1,15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2" name="Google Shape;212;p35"/>
          <p:cNvSpPr txBox="1"/>
          <p:nvPr/>
        </p:nvSpPr>
        <p:spPr>
          <a:xfrm>
            <a:off x="6095789" y="5110957"/>
            <a:ext cx="10652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0 / 0,5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3" name="Google Shape;213;p35"/>
          <p:cNvSpPr/>
          <p:nvPr/>
        </p:nvSpPr>
        <p:spPr>
          <a:xfrm rot="-1229899">
            <a:off x="3210298" y="2889604"/>
            <a:ext cx="1884341" cy="1801903"/>
          </a:xfrm>
          <a:custGeom>
            <a:avLst/>
            <a:gdLst/>
            <a:ahLst/>
            <a:cxnLst/>
            <a:rect l="l" t="t" r="r" b="b"/>
            <a:pathLst>
              <a:path w="120000" h="120000" extrusionOk="0">
                <a:moveTo>
                  <a:pt x="78626" y="108100"/>
                </a:moveTo>
                <a:lnTo>
                  <a:pt x="78626" y="108100"/>
                </a:lnTo>
                <a:cubicBezTo>
                  <a:pt x="58829" y="115657"/>
                  <a:pt x="36392" y="110495"/>
                  <a:pt x="21961" y="95061"/>
                </a:cubicBezTo>
                <a:cubicBezTo>
                  <a:pt x="7531" y="79627"/>
                  <a:pt x="4010" y="57029"/>
                  <a:pt x="13070" y="37988"/>
                </a:cubicBezTo>
                <a:cubicBezTo>
                  <a:pt x="22130" y="18947"/>
                  <a:pt x="41947" y="7295"/>
                  <a:pt x="63119" y="8560"/>
                </a:cubicBezTo>
                <a:cubicBezTo>
                  <a:pt x="84291" y="9826"/>
                  <a:pt x="102557" y="23754"/>
                  <a:pt x="109251" y="43737"/>
                </a:cubicBezTo>
                <a:lnTo>
                  <a:pt x="117036" y="43605"/>
                </a:lnTo>
                <a:lnTo>
                  <a:pt x="106781" y="59210"/>
                </a:lnTo>
                <a:lnTo>
                  <a:pt x="90615" y="44052"/>
                </a:lnTo>
                <a:lnTo>
                  <a:pt x="98306" y="43922"/>
                </a:lnTo>
                <a:lnTo>
                  <a:pt x="98306" y="43922"/>
                </a:lnTo>
                <a:cubicBezTo>
                  <a:pt x="89333" y="23397"/>
                  <a:pt x="65200" y="13740"/>
                  <a:pt x="44130" y="22243"/>
                </a:cubicBezTo>
                <a:cubicBezTo>
                  <a:pt x="23060" y="30747"/>
                  <a:pt x="12868" y="54257"/>
                  <a:pt x="21249" y="75020"/>
                </a:cubicBezTo>
                <a:cubicBezTo>
                  <a:pt x="29631" y="95783"/>
                  <a:pt x="53479" y="106099"/>
                  <a:pt x="74784" y="9817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14" name="Google Shape;214;p35"/>
          <p:cNvSpPr txBox="1"/>
          <p:nvPr/>
        </p:nvSpPr>
        <p:spPr>
          <a:xfrm>
            <a:off x="2303435" y="3213039"/>
            <a:ext cx="10652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0 / 0,0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 name="Google Shape;215;p35"/>
          <p:cNvSpPr txBox="1"/>
          <p:nvPr/>
        </p:nvSpPr>
        <p:spPr>
          <a:xfrm>
            <a:off x="2179838" y="3573848"/>
            <a:ext cx="106525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10 / 1,0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 name="Google Shape;216;p35"/>
          <p:cNvSpPr txBox="1"/>
          <p:nvPr/>
        </p:nvSpPr>
        <p:spPr>
          <a:xfrm>
            <a:off x="2173369" y="3917204"/>
            <a:ext cx="1388560"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000" b="1" i="0" u="none" strike="noStrike" cap="none">
                <a:solidFill>
                  <a:srgbClr val="000000"/>
                </a:solidFill>
                <a:latin typeface="Arial" panose="020B0604020202020204"/>
                <a:ea typeface="Arial" panose="020B0604020202020204"/>
                <a:cs typeface="Arial" panose="020B0604020202020204"/>
                <a:sym typeface="Arial" panose="020B0604020202020204"/>
              </a:rPr>
              <a:t>20 / 1,10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7" name="Google Shape;217;p35"/>
          <p:cNvSpPr txBox="1"/>
          <p:nvPr/>
        </p:nvSpPr>
        <p:spPr>
          <a:xfrm>
            <a:off x="3687394" y="3682165"/>
            <a:ext cx="15111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1" i="0" u="none" strike="noStrike" cap="none">
                <a:solidFill>
                  <a:srgbClr val="548135"/>
                </a:solidFill>
                <a:latin typeface="Arial" panose="020B0604020202020204"/>
                <a:ea typeface="Arial" panose="020B0604020202020204"/>
                <a:cs typeface="Arial" panose="020B0604020202020204"/>
                <a:sym typeface="Arial" panose="020B0604020202020204"/>
              </a:rPr>
              <a:t>0$ state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8" name="Google Shape;218;p35"/>
          <p:cNvSpPr txBox="1"/>
          <p:nvPr/>
        </p:nvSpPr>
        <p:spPr>
          <a:xfrm>
            <a:off x="8471516" y="3761132"/>
            <a:ext cx="15111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1" i="0" u="none" strike="noStrike" cap="none">
                <a:solidFill>
                  <a:srgbClr val="548135"/>
                </a:solidFill>
                <a:latin typeface="Arial" panose="020B0604020202020204"/>
                <a:ea typeface="Arial" panose="020B0604020202020204"/>
                <a:cs typeface="Arial" panose="020B0604020202020204"/>
                <a:sym typeface="Arial" panose="020B0604020202020204"/>
              </a:rPr>
              <a:t>5$ state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9" name="Google Shape;219;p35"/>
          <p:cNvSpPr/>
          <p:nvPr/>
        </p:nvSpPr>
        <p:spPr>
          <a:xfrm rot="-5400000">
            <a:off x="4703123" y="2754873"/>
            <a:ext cx="741317" cy="399064"/>
          </a:xfrm>
          <a:prstGeom prst="leftArrow">
            <a:avLst>
              <a:gd name="adj1" fmla="val 50000"/>
              <a:gd name="adj2"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20" name="Google Shape;220;p35"/>
          <p:cNvSpPr txBox="1"/>
          <p:nvPr/>
        </p:nvSpPr>
        <p:spPr>
          <a:xfrm>
            <a:off x="4416360" y="2120529"/>
            <a:ext cx="135960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400" b="1" i="0" u="none" strike="noStrike" cap="none">
                <a:solidFill>
                  <a:srgbClr val="000000"/>
                </a:solidFill>
                <a:latin typeface="Arial" panose="020B0604020202020204"/>
                <a:ea typeface="Arial" panose="020B0604020202020204"/>
                <a:cs typeface="Arial" panose="020B0604020202020204"/>
                <a:sym typeface="Arial" panose="020B0604020202020204"/>
              </a:rPr>
              <a:t>Reset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1" name="Google Shape;221;p35"/>
          <p:cNvSpPr txBox="1"/>
          <p:nvPr/>
        </p:nvSpPr>
        <p:spPr>
          <a:xfrm>
            <a:off x="7638861" y="1727663"/>
            <a:ext cx="389609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accent1"/>
                </a:solidFill>
                <a:latin typeface="Calibri" panose="020F0502020204030204"/>
                <a:ea typeface="Calibri" panose="020F0502020204030204"/>
                <a:cs typeface="Calibri" panose="020F0502020204030204"/>
                <a:sym typeface="Calibri" panose="020F0502020204030204"/>
              </a:rPr>
              <a:t>Money in/Purchase, Change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2" name="Google Shape;222;p35"/>
          <p:cNvSpPr txBox="1"/>
          <p:nvPr/>
        </p:nvSpPr>
        <p:spPr>
          <a:xfrm>
            <a:off x="971088" y="1575218"/>
            <a:ext cx="609447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panose="020B0604020202020204"/>
              <a:buNone/>
            </a:pPr>
            <a:r>
              <a:rPr lang="en-US" sz="2800" b="1" i="0" u="none" strike="noStrike" cap="none">
                <a:solidFill>
                  <a:schemeClr val="accent1"/>
                </a:solidFill>
                <a:latin typeface="Calibri" panose="020F0502020204030204"/>
                <a:ea typeface="Calibri" panose="020F0502020204030204"/>
                <a:cs typeface="Calibri" panose="020F0502020204030204"/>
                <a:sym typeface="Calibri" panose="020F0502020204030204"/>
              </a:rPr>
              <a:t>Money in: 0, 5, 10, 20 Taka</a:t>
            </a:r>
            <a:endParaRPr sz="28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3" name="Google Shape;223;p3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10/08/25</a:t>
            </a: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par>
                                <p:cTn id="8" presetID="10" presetClass="entr" presetSubtype="0" fill="hold" nodeType="withEffect">
                                  <p:stCondLst>
                                    <p:cond delay="0"/>
                                  </p:stCondLst>
                                  <p:childTnLst>
                                    <p:set>
                                      <p:cBhvr>
                                        <p:cTn id="9" dur="1" fill="hold">
                                          <p:stCondLst>
                                            <p:cond delay="0"/>
                                          </p:stCondLst>
                                        </p:cTn>
                                        <p:tgtEl>
                                          <p:spTgt spid="219"/>
                                        </p:tgtEl>
                                        <p:attrNameLst>
                                          <p:attrName>style.visibility</p:attrName>
                                        </p:attrNameLst>
                                      </p:cBhvr>
                                      <p:to>
                                        <p:strVal val="visible"/>
                                      </p:to>
                                    </p:set>
                                    <p:animEffect transition="in" filter="fade">
                                      <p:cBhvr>
                                        <p:cTn id="10" dur="500"/>
                                        <p:tgtEl>
                                          <p:spTgt spid="219"/>
                                        </p:tgtEl>
                                      </p:cBhvr>
                                    </p:animEffect>
                                  </p:childTnLst>
                                </p:cTn>
                              </p:par>
                              <p:par>
                                <p:cTn id="11" presetID="10" presetClass="entr" presetSubtype="0" fill="hold" nodeType="withEffect">
                                  <p:stCondLst>
                                    <p:cond delay="0"/>
                                  </p:stCondLst>
                                  <p:childTnLst>
                                    <p:set>
                                      <p:cBhvr>
                                        <p:cTn id="12" dur="1" fill="hold">
                                          <p:stCondLst>
                                            <p:cond delay="0"/>
                                          </p:stCondLst>
                                        </p:cTn>
                                        <p:tgtEl>
                                          <p:spTgt spid="204"/>
                                        </p:tgtEl>
                                        <p:attrNameLst>
                                          <p:attrName>style.visibility</p:attrName>
                                        </p:attrNameLst>
                                      </p:cBhvr>
                                      <p:to>
                                        <p:strVal val="visible"/>
                                      </p:to>
                                    </p:set>
                                    <p:animEffect transition="in" filter="fade">
                                      <p:cBhvr>
                                        <p:cTn id="13" dur="500"/>
                                        <p:tgtEl>
                                          <p:spTgt spid="204"/>
                                        </p:tgtEl>
                                      </p:cBhvr>
                                    </p:animEffect>
                                  </p:childTnLst>
                                </p:cTn>
                              </p:par>
                              <p:par>
                                <p:cTn id="14" presetID="10" presetClass="entr" presetSubtype="0" fill="hold" nodeType="withEffect">
                                  <p:stCondLst>
                                    <p:cond delay="0"/>
                                  </p:stCondLst>
                                  <p:childTnLst>
                                    <p:set>
                                      <p:cBhvr>
                                        <p:cTn id="15" dur="1" fill="hold">
                                          <p:stCondLst>
                                            <p:cond delay="0"/>
                                          </p:stCondLst>
                                        </p:cTn>
                                        <p:tgtEl>
                                          <p:spTgt spid="217"/>
                                        </p:tgtEl>
                                        <p:attrNameLst>
                                          <p:attrName>style.visibility</p:attrName>
                                        </p:attrNameLst>
                                      </p:cBhvr>
                                      <p:to>
                                        <p:strVal val="visible"/>
                                      </p:to>
                                    </p:set>
                                    <p:animEffect transition="in" filter="fade">
                                      <p:cBhvr>
                                        <p:cTn id="16" dur="500"/>
                                        <p:tgtEl>
                                          <p:spTgt spid="2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21"/>
                                        </p:tgtEl>
                                        <p:attrNameLst>
                                          <p:attrName>style.visibility</p:attrName>
                                        </p:attrNameLst>
                                      </p:cBhvr>
                                      <p:to>
                                        <p:strVal val="visible"/>
                                      </p:to>
                                    </p:set>
                                    <p:animEffect transition="in" filter="fade">
                                      <p:cBhvr>
                                        <p:cTn id="21" dur="500"/>
                                        <p:tgtEl>
                                          <p:spTgt spid="2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4"/>
                                        </p:tgtEl>
                                        <p:attrNameLst>
                                          <p:attrName>style.visibility</p:attrName>
                                        </p:attrNameLst>
                                      </p:cBhvr>
                                      <p:to>
                                        <p:strVal val="visible"/>
                                      </p:to>
                                    </p:set>
                                    <p:animEffect transition="in" filter="fade">
                                      <p:cBhvr>
                                        <p:cTn id="26" dur="500"/>
                                        <p:tgtEl>
                                          <p:spTgt spid="214"/>
                                        </p:tgtEl>
                                      </p:cBhvr>
                                    </p:animEffect>
                                  </p:childTnLst>
                                </p:cTn>
                              </p:par>
                              <p:par>
                                <p:cTn id="27" presetID="10" presetClass="entr" presetSubtype="0" fill="hold" nodeType="withEffect">
                                  <p:stCondLst>
                                    <p:cond delay="0"/>
                                  </p:stCondLst>
                                  <p:childTnLst>
                                    <p:set>
                                      <p:cBhvr>
                                        <p:cTn id="28" dur="1" fill="hold">
                                          <p:stCondLst>
                                            <p:cond delay="0"/>
                                          </p:stCondLst>
                                        </p:cTn>
                                        <p:tgtEl>
                                          <p:spTgt spid="213"/>
                                        </p:tgtEl>
                                        <p:attrNameLst>
                                          <p:attrName>style.visibility</p:attrName>
                                        </p:attrNameLst>
                                      </p:cBhvr>
                                      <p:to>
                                        <p:strVal val="visible"/>
                                      </p:to>
                                    </p:set>
                                    <p:animEffect transition="in" filter="fade">
                                      <p:cBhvr>
                                        <p:cTn id="29" dur="500"/>
                                        <p:tgtEl>
                                          <p:spTgt spid="2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5"/>
                                        </p:tgtEl>
                                        <p:attrNameLst>
                                          <p:attrName>style.visibility</p:attrName>
                                        </p:attrNameLst>
                                      </p:cBhvr>
                                      <p:to>
                                        <p:strVal val="visible"/>
                                      </p:to>
                                    </p:set>
                                    <p:animEffect transition="in" filter="fade">
                                      <p:cBhvr>
                                        <p:cTn id="34" dur="500"/>
                                        <p:tgtEl>
                                          <p:spTgt spid="2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16"/>
                                        </p:tgtEl>
                                        <p:attrNameLst>
                                          <p:attrName>style.visibility</p:attrName>
                                        </p:attrNameLst>
                                      </p:cBhvr>
                                      <p:to>
                                        <p:strVal val="visible"/>
                                      </p:to>
                                    </p:set>
                                    <p:animEffect transition="in" filter="fade">
                                      <p:cBhvr>
                                        <p:cTn id="39" dur="500"/>
                                        <p:tgtEl>
                                          <p:spTgt spid="2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08"/>
                                        </p:tgtEl>
                                        <p:attrNameLst>
                                          <p:attrName>style.visibility</p:attrName>
                                        </p:attrNameLst>
                                      </p:cBhvr>
                                      <p:to>
                                        <p:strVal val="visible"/>
                                      </p:to>
                                    </p:set>
                                    <p:animEffect transition="in" filter="fade">
                                      <p:cBhvr>
                                        <p:cTn id="44" dur="500"/>
                                        <p:tgtEl>
                                          <p:spTgt spid="208"/>
                                        </p:tgtEl>
                                      </p:cBhvr>
                                    </p:animEffect>
                                  </p:childTnLst>
                                </p:cTn>
                              </p:par>
                              <p:par>
                                <p:cTn id="45" presetID="10" presetClass="entr" presetSubtype="0" fill="hold" nodeType="withEffect">
                                  <p:stCondLst>
                                    <p:cond delay="0"/>
                                  </p:stCondLst>
                                  <p:childTnLst>
                                    <p:set>
                                      <p:cBhvr>
                                        <p:cTn id="46" dur="1" fill="hold">
                                          <p:stCondLst>
                                            <p:cond delay="0"/>
                                          </p:stCondLst>
                                        </p:cTn>
                                        <p:tgtEl>
                                          <p:spTgt spid="206"/>
                                        </p:tgtEl>
                                        <p:attrNameLst>
                                          <p:attrName>style.visibility</p:attrName>
                                        </p:attrNameLst>
                                      </p:cBhvr>
                                      <p:to>
                                        <p:strVal val="visible"/>
                                      </p:to>
                                    </p:set>
                                    <p:animEffect transition="in" filter="fade">
                                      <p:cBhvr>
                                        <p:cTn id="47" dur="500"/>
                                        <p:tgtEl>
                                          <p:spTgt spid="20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18"/>
                                        </p:tgtEl>
                                        <p:attrNameLst>
                                          <p:attrName>style.visibility</p:attrName>
                                        </p:attrNameLst>
                                      </p:cBhvr>
                                      <p:to>
                                        <p:strVal val="visible"/>
                                      </p:to>
                                    </p:set>
                                    <p:animEffect transition="in" filter="fade">
                                      <p:cBhvr>
                                        <p:cTn id="52" dur="500"/>
                                        <p:tgtEl>
                                          <p:spTgt spid="218"/>
                                        </p:tgtEl>
                                      </p:cBhvr>
                                    </p:animEffect>
                                  </p:childTnLst>
                                </p:cTn>
                              </p:par>
                              <p:par>
                                <p:cTn id="53" presetID="10" presetClass="entr" presetSubtype="0" fill="hold" nodeType="withEffect">
                                  <p:stCondLst>
                                    <p:cond delay="0"/>
                                  </p:stCondLst>
                                  <p:childTnLst>
                                    <p:set>
                                      <p:cBhvr>
                                        <p:cTn id="54" dur="1" fill="hold">
                                          <p:stCondLst>
                                            <p:cond delay="0"/>
                                          </p:stCondLst>
                                        </p:cTn>
                                        <p:tgtEl>
                                          <p:spTgt spid="205"/>
                                        </p:tgtEl>
                                        <p:attrNameLst>
                                          <p:attrName>style.visibility</p:attrName>
                                        </p:attrNameLst>
                                      </p:cBhvr>
                                      <p:to>
                                        <p:strVal val="visible"/>
                                      </p:to>
                                    </p:set>
                                    <p:animEffect transition="in" filter="fade">
                                      <p:cBhvr>
                                        <p:cTn id="55" dur="500"/>
                                        <p:tgtEl>
                                          <p:spTgt spid="20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12"/>
                                        </p:tgtEl>
                                        <p:attrNameLst>
                                          <p:attrName>style.visibility</p:attrName>
                                        </p:attrNameLst>
                                      </p:cBhvr>
                                      <p:to>
                                        <p:strVal val="visible"/>
                                      </p:to>
                                    </p:set>
                                    <p:animEffect transition="in" filter="fade">
                                      <p:cBhvr>
                                        <p:cTn id="60" dur="500"/>
                                        <p:tgtEl>
                                          <p:spTgt spid="21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9"/>
                                        </p:tgtEl>
                                        <p:attrNameLst>
                                          <p:attrName>style.visibility</p:attrName>
                                        </p:attrNameLst>
                                      </p:cBhvr>
                                      <p:to>
                                        <p:strVal val="visible"/>
                                      </p:to>
                                    </p:set>
                                    <p:animEffect transition="in" filter="fade">
                                      <p:cBhvr>
                                        <p:cTn id="65" dur="500"/>
                                        <p:tgtEl>
                                          <p:spTgt spid="209"/>
                                        </p:tgtEl>
                                      </p:cBhvr>
                                    </p:animEffect>
                                  </p:childTnLst>
                                </p:cTn>
                              </p:par>
                              <p:par>
                                <p:cTn id="66" presetID="10" presetClass="entr" presetSubtype="0" fill="hold" nodeType="withEffect">
                                  <p:stCondLst>
                                    <p:cond delay="0"/>
                                  </p:stCondLst>
                                  <p:childTnLst>
                                    <p:set>
                                      <p:cBhvr>
                                        <p:cTn id="67" dur="1" fill="hold">
                                          <p:stCondLst>
                                            <p:cond delay="0"/>
                                          </p:stCondLst>
                                        </p:cTn>
                                        <p:tgtEl>
                                          <p:spTgt spid="207"/>
                                        </p:tgtEl>
                                        <p:attrNameLst>
                                          <p:attrName>style.visibility</p:attrName>
                                        </p:attrNameLst>
                                      </p:cBhvr>
                                      <p:to>
                                        <p:strVal val="visible"/>
                                      </p:to>
                                    </p:set>
                                    <p:animEffect transition="in" filter="fade">
                                      <p:cBhvr>
                                        <p:cTn id="68" dur="500"/>
                                        <p:tgtEl>
                                          <p:spTgt spid="20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fade">
                                      <p:cBhvr>
                                        <p:cTn id="73" dur="500"/>
                                        <p:tgtEl>
                                          <p:spTgt spid="210"/>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211"/>
                                        </p:tgtEl>
                                        <p:attrNameLst>
                                          <p:attrName>style.visibility</p:attrName>
                                        </p:attrNameLst>
                                      </p:cBhvr>
                                      <p:to>
                                        <p:strVal val="visible"/>
                                      </p:to>
                                    </p:set>
                                    <p:animEffect transition="in" filter="fade">
                                      <p:cBhvr>
                                        <p:cTn id="78" dur="5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27" name="Shape 227"/>
        <p:cNvGrpSpPr/>
        <p:nvPr/>
      </p:nvGrpSpPr>
      <p:grpSpPr>
        <a:xfrm>
          <a:off x="0" y="0"/>
          <a:ext cx="0" cy="0"/>
          <a:chOff x="0" y="0"/>
          <a:chExt cx="0" cy="0"/>
        </a:xfrm>
      </p:grpSpPr>
      <p:sp>
        <p:nvSpPr>
          <p:cNvPr id="228" name="Google Shape;228;p6"/>
          <p:cNvSpPr txBox="1"/>
          <p:nvPr>
            <p:ph type="title"/>
          </p:nvPr>
        </p:nvSpPr>
        <p:spPr>
          <a:xfrm>
            <a:off x="838199" y="365125"/>
            <a:ext cx="10724535"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None/>
            </a:pPr>
            <a:r>
              <a:rPr lang="en-US" sz="3600">
                <a:solidFill>
                  <a:schemeClr val="accent1"/>
                </a:solidFill>
                <a:latin typeface="Times New Roman" panose="02020603050405020304"/>
                <a:ea typeface="Times New Roman" panose="02020603050405020304"/>
                <a:cs typeface="Times New Roman" panose="02020603050405020304"/>
                <a:sym typeface="Times New Roman" panose="02020603050405020304"/>
              </a:rPr>
              <a:t>Fixed Price:  10 Tk Product Case (State Table)</a:t>
            </a:r>
            <a:endParaRPr sz="3600"/>
          </a:p>
        </p:txBody>
      </p:sp>
      <p:sp>
        <p:nvSpPr>
          <p:cNvPr id="229" name="Google Shape;229;p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endParaRPr lang="en-US"/>
          </a:p>
        </p:txBody>
      </p:sp>
      <p:sp>
        <p:nvSpPr>
          <p:cNvPr id="230" name="Google Shape;230;p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31" name="Google Shape;231;p6"/>
          <p:cNvPicPr preferRelativeResize="0"/>
          <p:nvPr/>
        </p:nvPicPr>
        <p:blipFill rotWithShape="1">
          <a:blip r:embed="rId1"/>
          <a:srcRect/>
          <a:stretch>
            <a:fillRect/>
          </a:stretch>
        </p:blipFill>
        <p:spPr>
          <a:xfrm>
            <a:off x="61586" y="5403622"/>
            <a:ext cx="1035082" cy="1035082"/>
          </a:xfrm>
          <a:prstGeom prst="rect">
            <a:avLst/>
          </a:prstGeom>
          <a:noFill/>
          <a:ln>
            <a:noFill/>
          </a:ln>
        </p:spPr>
      </p:pic>
      <p:pic>
        <p:nvPicPr>
          <p:cNvPr id="232" name="Google Shape;232;p6"/>
          <p:cNvPicPr preferRelativeResize="0"/>
          <p:nvPr/>
        </p:nvPicPr>
        <p:blipFill rotWithShape="1">
          <a:blip r:embed="rId2"/>
          <a:srcRect t="2" b="43567"/>
          <a:stretch>
            <a:fillRect/>
          </a:stretch>
        </p:blipFill>
        <p:spPr>
          <a:xfrm>
            <a:off x="6457584" y="1610942"/>
            <a:ext cx="5280229" cy="1008000"/>
          </a:xfrm>
          <a:prstGeom prst="rect">
            <a:avLst/>
          </a:prstGeom>
          <a:noFill/>
          <a:ln>
            <a:noFill/>
          </a:ln>
        </p:spPr>
      </p:pic>
      <p:graphicFrame>
        <p:nvGraphicFramePr>
          <p:cNvPr id="233" name="Google Shape;233;p6"/>
          <p:cNvGraphicFramePr/>
          <p:nvPr/>
        </p:nvGraphicFramePr>
        <p:xfrm>
          <a:off x="6552254" y="2666442"/>
          <a:ext cx="5094600" cy="3000000"/>
        </p:xfrm>
        <a:graphic>
          <a:graphicData uri="http://schemas.openxmlformats.org/drawingml/2006/table">
            <a:tbl>
              <a:tblPr firstRow="1" bandRow="1">
                <a:noFill/>
                <a:tableStyleId>{211F2137-1D3C-4AAF-A347-7B1944F9B0FD}</a:tableStyleId>
              </a:tblPr>
              <a:tblGrid>
                <a:gridCol w="727800"/>
                <a:gridCol w="363900"/>
                <a:gridCol w="363900"/>
                <a:gridCol w="363900"/>
                <a:gridCol w="363900"/>
                <a:gridCol w="363900"/>
                <a:gridCol w="363900"/>
                <a:gridCol w="363900"/>
                <a:gridCol w="363900"/>
                <a:gridCol w="363900"/>
                <a:gridCol w="363900"/>
                <a:gridCol w="363900"/>
                <a:gridCol w="363900"/>
              </a:tblGrid>
              <a:tr h="3708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S0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S0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S1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S0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S0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10</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S1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S0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S0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S0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S0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11</a:t>
                      </a:r>
                      <a:endParaRPr sz="1400" u="none" strike="noStrike" cap="none"/>
                    </a:p>
                  </a:txBody>
                  <a:tcPr marL="91450" marR="91450" marT="45725" marB="45725"/>
                </a:tc>
              </a:tr>
            </a:tbl>
          </a:graphicData>
        </a:graphic>
      </p:graphicFrame>
      <p:sp>
        <p:nvSpPr>
          <p:cNvPr id="234" name="Google Shape;234;p6"/>
          <p:cNvSpPr txBox="1"/>
          <p:nvPr/>
        </p:nvSpPr>
        <p:spPr>
          <a:xfrm>
            <a:off x="6552255" y="3501185"/>
            <a:ext cx="5085672"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State Table</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5" name="Google Shape;235;p6"/>
          <p:cNvPicPr preferRelativeResize="0"/>
          <p:nvPr/>
        </p:nvPicPr>
        <p:blipFill rotWithShape="1">
          <a:blip r:embed="rId2"/>
          <a:srcRect t="2" b="43567"/>
          <a:stretch>
            <a:fillRect/>
          </a:stretch>
        </p:blipFill>
        <p:spPr>
          <a:xfrm>
            <a:off x="6448657" y="3879655"/>
            <a:ext cx="5280229" cy="1008000"/>
          </a:xfrm>
          <a:prstGeom prst="rect">
            <a:avLst/>
          </a:prstGeom>
          <a:noFill/>
          <a:ln>
            <a:noFill/>
          </a:ln>
        </p:spPr>
      </p:pic>
      <p:graphicFrame>
        <p:nvGraphicFramePr>
          <p:cNvPr id="236" name="Google Shape;236;p6"/>
          <p:cNvGraphicFramePr/>
          <p:nvPr/>
        </p:nvGraphicFramePr>
        <p:xfrm>
          <a:off x="6543327" y="4911405"/>
          <a:ext cx="5094600" cy="3000000"/>
        </p:xfrm>
        <a:graphic>
          <a:graphicData uri="http://schemas.openxmlformats.org/drawingml/2006/table">
            <a:tbl>
              <a:tblPr firstRow="1" bandRow="1">
                <a:noFill/>
                <a:tableStyleId>{211F2137-1D3C-4AAF-A347-7B1944F9B0FD}</a:tableStyleId>
              </a:tblPr>
              <a:tblGrid>
                <a:gridCol w="727800"/>
                <a:gridCol w="363900"/>
                <a:gridCol w="363900"/>
                <a:gridCol w="363900"/>
                <a:gridCol w="363900"/>
                <a:gridCol w="363900"/>
                <a:gridCol w="363900"/>
                <a:gridCol w="363900"/>
                <a:gridCol w="363900"/>
                <a:gridCol w="363900"/>
                <a:gridCol w="363900"/>
                <a:gridCol w="363900"/>
                <a:gridCol w="363900"/>
              </a:tblGrid>
              <a:tr h="3708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10</a:t>
                      </a:r>
                      <a:endParaRPr sz="1400" u="none" strike="noStrike" cap="none"/>
                    </a:p>
                  </a:txBody>
                  <a:tcPr marL="91450" marR="91450" marT="45725" marB="45725"/>
                </a:tc>
              </a:tr>
              <a:tr h="370850">
                <a:tc>
                  <a:txBody>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u="none" strike="noStrike" cap="none"/>
                        <a:t>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00</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01</a:t>
                      </a:r>
                      <a:endParaRPr sz="14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400" u="none" strike="noStrike" cap="none"/>
                        <a:t>11</a:t>
                      </a:r>
                      <a:endParaRPr sz="1400" u="none" strike="noStrike" cap="none"/>
                    </a:p>
                  </a:txBody>
                  <a:tcPr marL="91450" marR="91450" marT="45725" marB="45725"/>
                </a:tc>
              </a:tr>
            </a:tbl>
          </a:graphicData>
        </a:graphic>
      </p:graphicFrame>
      <p:sp>
        <p:nvSpPr>
          <p:cNvPr id="237" name="Google Shape;237;p6"/>
          <p:cNvSpPr txBox="1"/>
          <p:nvPr/>
        </p:nvSpPr>
        <p:spPr>
          <a:xfrm>
            <a:off x="6552254" y="5728512"/>
            <a:ext cx="5085673"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State Assigned Table</a:t>
            </a: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238" name="Google Shape;238;p6" descr="Logo&#10;&#10;Description automatically generated with medium confidence"/>
          <p:cNvPicPr preferRelativeResize="0"/>
          <p:nvPr/>
        </p:nvPicPr>
        <p:blipFill rotWithShape="1">
          <a:blip r:embed="rId3"/>
          <a:srcRect/>
          <a:stretch>
            <a:fillRect/>
          </a:stretch>
        </p:blipFill>
        <p:spPr>
          <a:xfrm>
            <a:off x="753488" y="2392835"/>
            <a:ext cx="5655823" cy="2586031"/>
          </a:xfrm>
          <a:prstGeom prst="rect">
            <a:avLst/>
          </a:prstGeom>
          <a:noFill/>
          <a:ln>
            <a:noFill/>
          </a:ln>
        </p:spPr>
      </p:pic>
      <p:sp>
        <p:nvSpPr>
          <p:cNvPr id="239" name="Google Shape;239;p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10/08/25</a:t>
            </a:r>
            <a:endParaRPr lang="en-US"/>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43" name="Shape 243"/>
        <p:cNvGrpSpPr/>
        <p:nvPr/>
      </p:nvGrpSpPr>
      <p:grpSpPr>
        <a:xfrm>
          <a:off x="0" y="0"/>
          <a:ext cx="0" cy="0"/>
          <a:chOff x="0" y="0"/>
          <a:chExt cx="0" cy="0"/>
        </a:xfrm>
      </p:grpSpPr>
      <p:sp>
        <p:nvSpPr>
          <p:cNvPr id="244" name="Google Shape;244;p18"/>
          <p:cNvSpPr txBox="1"/>
          <p:nvPr>
            <p:ph type="title"/>
          </p:nvPr>
        </p:nvSpPr>
        <p:spPr>
          <a:xfrm>
            <a:off x="720213" y="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panose="02020603050405020304"/>
              <a:buNone/>
            </a:pPr>
            <a:r>
              <a:rPr lang="en-US" sz="3600">
                <a:solidFill>
                  <a:schemeClr val="accent1"/>
                </a:solidFill>
                <a:latin typeface="Times New Roman" panose="02020603050405020304"/>
                <a:ea typeface="Times New Roman" panose="02020603050405020304"/>
                <a:cs typeface="Times New Roman" panose="02020603050405020304"/>
                <a:sym typeface="Times New Roman" panose="02020603050405020304"/>
              </a:rPr>
              <a:t>Fixed price:10 Tk Product Case (Verilog Code)</a:t>
            </a:r>
            <a:endParaRPr sz="3600"/>
          </a:p>
        </p:txBody>
      </p:sp>
      <p:sp>
        <p:nvSpPr>
          <p:cNvPr id="245" name="Google Shape;245;p1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endParaRPr lang="en-US"/>
          </a:p>
        </p:txBody>
      </p:sp>
      <p:sp>
        <p:nvSpPr>
          <p:cNvPr id="246" name="Google Shape;246;p1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47" name="Google Shape;247;p18"/>
          <p:cNvPicPr preferRelativeResize="0"/>
          <p:nvPr/>
        </p:nvPicPr>
        <p:blipFill rotWithShape="1">
          <a:blip r:embed="rId1"/>
          <a:srcRect/>
          <a:stretch>
            <a:fillRect/>
          </a:stretch>
        </p:blipFill>
        <p:spPr>
          <a:xfrm>
            <a:off x="61586" y="5403622"/>
            <a:ext cx="1035082" cy="1035082"/>
          </a:xfrm>
          <a:prstGeom prst="rect">
            <a:avLst/>
          </a:prstGeom>
          <a:noFill/>
          <a:ln>
            <a:noFill/>
          </a:ln>
        </p:spPr>
      </p:pic>
      <p:sp>
        <p:nvSpPr>
          <p:cNvPr id="248" name="Google Shape;248;p18"/>
          <p:cNvSpPr txBox="1"/>
          <p:nvPr/>
        </p:nvSpPr>
        <p:spPr>
          <a:xfrm>
            <a:off x="1377678" y="916216"/>
            <a:ext cx="4599039" cy="60016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module vmprice10(cash_in, Reset, Clock, purchase, cash_return , y ,Y);</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/*cash_in=0,5,10,20 TK price = 10 TK*/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input [1:0] cash_in;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input Reset, Clock;</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output reg purchase;</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output reg [1:0] cash_return;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output reg y,Y;</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parameter S0 = 1'b0, S1 = 1'b1;</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parameter In0 = 2'b00, In5 = 2'b01, In10 = 2'b10, In20 = 2'b11;</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parameter R0 = 2'b00, R5 = 2'b01, R10 = 2'b10, R15 = 2'b11;</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 Next state logic and output value</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always@(y,cash_in)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case (y)</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S0:        if (cash_in == In0)// 0 Taka given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Y = S0; purchase = 0;</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cash_return = R0; // 0 Taka Return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else if (cash_in == In5)// 5 Taka given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Y=S1;</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purchase = 0;</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cash_return = R0; // 0 Taka Return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else if (cash_in ==In10)// 10 Taka given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Y=S0;</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purchase = 1;</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cash_return = R0; // 0 Taka Return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else if (cash_in ==In20)// 20 Taka given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Y=S0;</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purchase = 1;</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cash_return = R10; // 10 Taka Return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9" name="Google Shape;249;p18"/>
          <p:cNvSpPr txBox="1"/>
          <p:nvPr/>
        </p:nvSpPr>
        <p:spPr>
          <a:xfrm>
            <a:off x="7531510" y="916216"/>
            <a:ext cx="4480917" cy="63094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S1:        if (cash_in == In0)// 0 Taka given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Y=S0;</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purchase = 0;</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cash_return = R5;// 5 Taka Return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else if (cash_in ==In5)// 5 Taka given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Y=S0;</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purchase = 1;</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cash_return = R0; // 0 Taka Return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else if (cash_in ==In10)// 10 Taka given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Y=S0;</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purchase = 1;</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cash_return = R5;  // 5 Taka Return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else if (cash_in ==In20)// 20 Taka given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Y=S0;</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purchase = 1;</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cash_return = R15;// 15 Taka Return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endcase</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 State change with clock edge</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always @(posedge Reset, posedge Clock)</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if(Reset==1)</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 </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y &lt;= S0;</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else</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begin</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y &lt;= Y;</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a:t>
            </a:r>
            <a:endPar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000" b="0" i="0" u="none" strike="noStrike" cap="none">
                <a:solidFill>
                  <a:srgbClr val="000000"/>
                </a:solidFill>
                <a:latin typeface="Arial" panose="020B0604020202020204"/>
                <a:ea typeface="Arial" panose="020B0604020202020204"/>
                <a:cs typeface="Arial" panose="020B0604020202020204"/>
                <a:sym typeface="Arial" panose="020B0604020202020204"/>
              </a:rPr>
              <a:t> endmodule</a:t>
            </a:r>
            <a:endParaRPr sz="10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0" name="Google Shape;250;p1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10/08/25</a:t>
            </a:r>
            <a:endParaRPr lang="en-US"/>
          </a:p>
        </p:txBody>
      </p:sp>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sp>
        <p:nvSpPr>
          <p:cNvPr id="255" name="Google Shape;255;p9"/>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panose="02020603050405020304"/>
              <a:buNone/>
            </a:pPr>
            <a:r>
              <a:rPr lang="en-US" sz="4000">
                <a:solidFill>
                  <a:schemeClr val="accent1"/>
                </a:solidFill>
                <a:latin typeface="Times New Roman" panose="02020603050405020304"/>
                <a:ea typeface="Times New Roman" panose="02020603050405020304"/>
                <a:cs typeface="Times New Roman" panose="02020603050405020304"/>
                <a:sym typeface="Times New Roman" panose="02020603050405020304"/>
              </a:rPr>
              <a:t>Fixed Price: 15 Tk Product Case (State Diagram)</a:t>
            </a:r>
            <a:endParaRPr sz="4000"/>
          </a:p>
        </p:txBody>
      </p:sp>
      <p:sp>
        <p:nvSpPr>
          <p:cNvPr id="256" name="Google Shape;256;p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endParaRPr lang="en-US"/>
          </a:p>
        </p:txBody>
      </p:sp>
      <p:sp>
        <p:nvSpPr>
          <p:cNvPr id="257" name="Google Shape;257;p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58" name="Google Shape;258;p9"/>
          <p:cNvPicPr preferRelativeResize="0"/>
          <p:nvPr/>
        </p:nvPicPr>
        <p:blipFill rotWithShape="1">
          <a:blip r:embed="rId1"/>
          <a:srcRect/>
          <a:stretch>
            <a:fillRect/>
          </a:stretch>
        </p:blipFill>
        <p:spPr>
          <a:xfrm>
            <a:off x="61586" y="5403622"/>
            <a:ext cx="1035082" cy="1035082"/>
          </a:xfrm>
          <a:prstGeom prst="rect">
            <a:avLst/>
          </a:prstGeom>
          <a:noFill/>
          <a:ln>
            <a:noFill/>
          </a:ln>
        </p:spPr>
      </p:pic>
      <p:sp>
        <p:nvSpPr>
          <p:cNvPr id="259" name="Google Shape;259;p9"/>
          <p:cNvSpPr txBox="1"/>
          <p:nvPr/>
        </p:nvSpPr>
        <p:spPr>
          <a:xfrm>
            <a:off x="8828112" y="5515618"/>
            <a:ext cx="160910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chemeClr val="dk1"/>
                </a:solidFill>
                <a:latin typeface="Calibri" panose="020F0502020204030204"/>
                <a:ea typeface="Calibri" panose="020F0502020204030204"/>
                <a:cs typeface="Calibri" panose="020F0502020204030204"/>
                <a:sym typeface="Calibri" panose="020F0502020204030204"/>
              </a:rPr>
              <a:t>State Diagram</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0" name="Google Shape;260;p9"/>
          <p:cNvSpPr/>
          <p:nvPr/>
        </p:nvSpPr>
        <p:spPr>
          <a:xfrm>
            <a:off x="4204784" y="2836023"/>
            <a:ext cx="755823" cy="77429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S</a:t>
            </a:r>
            <a:r>
              <a:rPr lang="en-US" sz="2400" b="0" i="0" u="none" strike="noStrike" cap="none" baseline="-25000">
                <a:solidFill>
                  <a:schemeClr val="lt1"/>
                </a:solidFill>
                <a:latin typeface="Arial" panose="020B0604020202020204"/>
                <a:ea typeface="Arial" panose="020B0604020202020204"/>
                <a:cs typeface="Arial" panose="020B0604020202020204"/>
                <a:sym typeface="Arial" panose="020B0604020202020204"/>
              </a:rPr>
              <a:t>0</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1" name="Google Shape;261;p9"/>
          <p:cNvSpPr/>
          <p:nvPr/>
        </p:nvSpPr>
        <p:spPr>
          <a:xfrm>
            <a:off x="7180729" y="2836023"/>
            <a:ext cx="755823" cy="77429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S</a:t>
            </a:r>
            <a:r>
              <a:rPr lang="en-US" sz="2400" b="0" i="0" u="none" strike="noStrike" cap="none" baseline="-25000">
                <a:solidFill>
                  <a:schemeClr val="lt1"/>
                </a:solidFill>
                <a:latin typeface="Arial" panose="020B0604020202020204"/>
                <a:ea typeface="Arial" panose="020B0604020202020204"/>
                <a:cs typeface="Arial" panose="020B0604020202020204"/>
                <a:sym typeface="Arial" panose="020B0604020202020204"/>
              </a:rPr>
              <a:t>1</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62" name="Google Shape;262;p9"/>
          <p:cNvSpPr/>
          <p:nvPr/>
        </p:nvSpPr>
        <p:spPr>
          <a:xfrm rot="-742519">
            <a:off x="4132643" y="1920870"/>
            <a:ext cx="3487591" cy="2735590"/>
          </a:xfrm>
          <a:custGeom>
            <a:avLst/>
            <a:gdLst/>
            <a:ahLst/>
            <a:cxnLst/>
            <a:rect l="l" t="t" r="r" b="b"/>
            <a:pathLst>
              <a:path w="120000" h="120000" extrusionOk="0">
                <a:moveTo>
                  <a:pt x="27132" y="20993"/>
                </a:moveTo>
                <a:lnTo>
                  <a:pt x="27132" y="20993"/>
                </a:lnTo>
                <a:cubicBezTo>
                  <a:pt x="39788" y="11177"/>
                  <a:pt x="56486" y="7575"/>
                  <a:pt x="72303" y="11249"/>
                </a:cubicBezTo>
                <a:cubicBezTo>
                  <a:pt x="88120" y="14924"/>
                  <a:pt x="101252" y="25455"/>
                  <a:pt x="107826" y="39738"/>
                </a:cubicBezTo>
                <a:lnTo>
                  <a:pt x="115223" y="38228"/>
                </a:lnTo>
                <a:lnTo>
                  <a:pt x="108041" y="50191"/>
                </a:lnTo>
                <a:lnTo>
                  <a:pt x="93821" y="42598"/>
                </a:lnTo>
                <a:lnTo>
                  <a:pt x="101168" y="41098"/>
                </a:lnTo>
                <a:lnTo>
                  <a:pt x="101168" y="41098"/>
                </a:lnTo>
                <a:cubicBezTo>
                  <a:pt x="95005" y="29819"/>
                  <a:pt x="83661" y="21658"/>
                  <a:pt x="70245" y="18851"/>
                </a:cubicBezTo>
                <a:cubicBezTo>
                  <a:pt x="56828" y="16044"/>
                  <a:pt x="42745" y="18886"/>
                  <a:pt x="31854" y="26597"/>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3" name="Google Shape;263;p9"/>
          <p:cNvSpPr/>
          <p:nvPr/>
        </p:nvSpPr>
        <p:spPr>
          <a:xfrm rot="-8568207">
            <a:off x="4333475" y="3161397"/>
            <a:ext cx="2401936" cy="1946242"/>
          </a:xfrm>
          <a:custGeom>
            <a:avLst/>
            <a:gdLst/>
            <a:ahLst/>
            <a:cxnLst/>
            <a:rect l="l" t="t" r="r" b="b"/>
            <a:pathLst>
              <a:path w="120000" h="120000" extrusionOk="0">
                <a:moveTo>
                  <a:pt x="25453" y="20312"/>
                </a:moveTo>
                <a:lnTo>
                  <a:pt x="25453" y="20312"/>
                </a:lnTo>
                <a:cubicBezTo>
                  <a:pt x="37555" y="10368"/>
                  <a:pt x="53573" y="6150"/>
                  <a:pt x="69187" y="8794"/>
                </a:cubicBezTo>
                <a:cubicBezTo>
                  <a:pt x="84801" y="11438"/>
                  <a:pt x="98405" y="20673"/>
                  <a:pt x="106330" y="34008"/>
                </a:cubicBezTo>
                <a:lnTo>
                  <a:pt x="112269" y="31977"/>
                </a:lnTo>
                <a:lnTo>
                  <a:pt x="105901" y="44307"/>
                </a:lnTo>
                <a:lnTo>
                  <a:pt x="90691" y="39355"/>
                </a:lnTo>
                <a:lnTo>
                  <a:pt x="96527" y="37360"/>
                </a:lnTo>
                <a:lnTo>
                  <a:pt x="96527" y="37360"/>
                </a:lnTo>
                <a:cubicBezTo>
                  <a:pt x="89635" y="28037"/>
                  <a:pt x="78807" y="21772"/>
                  <a:pt x="66653" y="20074"/>
                </a:cubicBezTo>
                <a:cubicBezTo>
                  <a:pt x="54499" y="18376"/>
                  <a:pt x="42122" y="21400"/>
                  <a:pt x="32508" y="2841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4" name="Google Shape;264;p9"/>
          <p:cNvSpPr txBox="1"/>
          <p:nvPr/>
        </p:nvSpPr>
        <p:spPr>
          <a:xfrm>
            <a:off x="5668572" y="1768143"/>
            <a:ext cx="1065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5 / 0,0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5" name="Google Shape;265;p9"/>
          <p:cNvSpPr txBox="1"/>
          <p:nvPr/>
        </p:nvSpPr>
        <p:spPr>
          <a:xfrm>
            <a:off x="5755858" y="2975059"/>
            <a:ext cx="1065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10 / 1,0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 name="Google Shape;266;p9"/>
          <p:cNvSpPr/>
          <p:nvPr/>
        </p:nvSpPr>
        <p:spPr>
          <a:xfrm rot="-1229899">
            <a:off x="2696829" y="2152182"/>
            <a:ext cx="1884341" cy="1801903"/>
          </a:xfrm>
          <a:custGeom>
            <a:avLst/>
            <a:gdLst/>
            <a:ahLst/>
            <a:cxnLst/>
            <a:rect l="l" t="t" r="r" b="b"/>
            <a:pathLst>
              <a:path w="120000" h="120000" extrusionOk="0">
                <a:moveTo>
                  <a:pt x="78626" y="108100"/>
                </a:moveTo>
                <a:lnTo>
                  <a:pt x="78626" y="108100"/>
                </a:lnTo>
                <a:cubicBezTo>
                  <a:pt x="58829" y="115657"/>
                  <a:pt x="36392" y="110495"/>
                  <a:pt x="21961" y="95061"/>
                </a:cubicBezTo>
                <a:cubicBezTo>
                  <a:pt x="7531" y="79627"/>
                  <a:pt x="4010" y="57029"/>
                  <a:pt x="13070" y="37988"/>
                </a:cubicBezTo>
                <a:cubicBezTo>
                  <a:pt x="22130" y="18947"/>
                  <a:pt x="41947" y="7295"/>
                  <a:pt x="63119" y="8560"/>
                </a:cubicBezTo>
                <a:cubicBezTo>
                  <a:pt x="84291" y="9826"/>
                  <a:pt x="102557" y="23754"/>
                  <a:pt x="109251" y="43737"/>
                </a:cubicBezTo>
                <a:lnTo>
                  <a:pt x="117036" y="43605"/>
                </a:lnTo>
                <a:lnTo>
                  <a:pt x="106781" y="59210"/>
                </a:lnTo>
                <a:lnTo>
                  <a:pt x="90615" y="44052"/>
                </a:lnTo>
                <a:lnTo>
                  <a:pt x="98306" y="43922"/>
                </a:lnTo>
                <a:lnTo>
                  <a:pt x="98306" y="43922"/>
                </a:lnTo>
                <a:cubicBezTo>
                  <a:pt x="89333" y="23397"/>
                  <a:pt x="65200" y="13740"/>
                  <a:pt x="44130" y="22243"/>
                </a:cubicBezTo>
                <a:cubicBezTo>
                  <a:pt x="23060" y="30747"/>
                  <a:pt x="12868" y="54257"/>
                  <a:pt x="21249" y="75020"/>
                </a:cubicBezTo>
                <a:cubicBezTo>
                  <a:pt x="29631" y="95783"/>
                  <a:pt x="53479" y="106099"/>
                  <a:pt x="74784" y="98178"/>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67" name="Google Shape;267;p9"/>
          <p:cNvSpPr txBox="1"/>
          <p:nvPr/>
        </p:nvSpPr>
        <p:spPr>
          <a:xfrm>
            <a:off x="2043966" y="2704217"/>
            <a:ext cx="1065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0 / 0,0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8" name="Google Shape;268;p9"/>
          <p:cNvSpPr txBox="1"/>
          <p:nvPr/>
        </p:nvSpPr>
        <p:spPr>
          <a:xfrm>
            <a:off x="1920369" y="3065026"/>
            <a:ext cx="1065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20 / 1,5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9" name="Google Shape;269;p9"/>
          <p:cNvSpPr txBox="1"/>
          <p:nvPr/>
        </p:nvSpPr>
        <p:spPr>
          <a:xfrm>
            <a:off x="3173925" y="2944743"/>
            <a:ext cx="15111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1" i="0" u="none" strike="noStrike" cap="none">
                <a:solidFill>
                  <a:srgbClr val="548135"/>
                </a:solidFill>
                <a:latin typeface="Arial" panose="020B0604020202020204"/>
                <a:ea typeface="Arial" panose="020B0604020202020204"/>
                <a:cs typeface="Arial" panose="020B0604020202020204"/>
                <a:sym typeface="Arial" panose="020B0604020202020204"/>
              </a:rPr>
              <a:t>0$ state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0" name="Google Shape;270;p9"/>
          <p:cNvSpPr txBox="1"/>
          <p:nvPr/>
        </p:nvSpPr>
        <p:spPr>
          <a:xfrm>
            <a:off x="7958047" y="3023710"/>
            <a:ext cx="15111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1" i="0" u="none" strike="noStrike" cap="none">
                <a:solidFill>
                  <a:srgbClr val="548135"/>
                </a:solidFill>
                <a:latin typeface="Arial" panose="020B0604020202020204"/>
                <a:ea typeface="Arial" panose="020B0604020202020204"/>
                <a:cs typeface="Arial" panose="020B0604020202020204"/>
                <a:sym typeface="Arial" panose="020B0604020202020204"/>
              </a:rPr>
              <a:t>5$ state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1" name="Google Shape;271;p9"/>
          <p:cNvSpPr/>
          <p:nvPr/>
        </p:nvSpPr>
        <p:spPr>
          <a:xfrm rot="-5400000">
            <a:off x="4189654" y="2017451"/>
            <a:ext cx="741317" cy="399064"/>
          </a:xfrm>
          <a:prstGeom prst="leftArrow">
            <a:avLst>
              <a:gd name="adj1" fmla="val 50000"/>
              <a:gd name="adj2"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2" name="Google Shape;272;p9"/>
          <p:cNvSpPr txBox="1"/>
          <p:nvPr/>
        </p:nvSpPr>
        <p:spPr>
          <a:xfrm>
            <a:off x="3902891" y="1383107"/>
            <a:ext cx="1359607"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2400" b="1" i="0" u="none" strike="noStrike" cap="none">
                <a:solidFill>
                  <a:srgbClr val="000000"/>
                </a:solidFill>
                <a:latin typeface="Arial" panose="020B0604020202020204"/>
                <a:ea typeface="Arial" panose="020B0604020202020204"/>
                <a:cs typeface="Arial" panose="020B0604020202020204"/>
                <a:sym typeface="Arial" panose="020B0604020202020204"/>
              </a:rPr>
              <a:t>Reset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3" name="Google Shape;273;p9"/>
          <p:cNvSpPr/>
          <p:nvPr/>
        </p:nvSpPr>
        <p:spPr>
          <a:xfrm>
            <a:off x="5743488" y="4936582"/>
            <a:ext cx="755823" cy="774290"/>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panose="020B0604020202020204"/>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S</a:t>
            </a:r>
            <a:r>
              <a:rPr lang="en-US" sz="2400" b="0" i="0" u="none" strike="noStrike" cap="none" baseline="-25000">
                <a:solidFill>
                  <a:schemeClr val="lt1"/>
                </a:solidFill>
                <a:latin typeface="Arial" panose="020B0604020202020204"/>
                <a:ea typeface="Arial" panose="020B0604020202020204"/>
                <a:cs typeface="Arial" panose="020B0604020202020204"/>
                <a:sym typeface="Arial" panose="020B0604020202020204"/>
              </a:rPr>
              <a:t>2</a:t>
            </a: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274" name="Google Shape;274;p9"/>
          <p:cNvSpPr txBox="1"/>
          <p:nvPr/>
        </p:nvSpPr>
        <p:spPr>
          <a:xfrm>
            <a:off x="5580759" y="5750551"/>
            <a:ext cx="151114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800" b="1" i="0" u="none" strike="noStrike" cap="none">
                <a:solidFill>
                  <a:srgbClr val="548135"/>
                </a:solidFill>
                <a:latin typeface="Arial" panose="020B0604020202020204"/>
                <a:ea typeface="Arial" panose="020B0604020202020204"/>
                <a:cs typeface="Arial" panose="020B0604020202020204"/>
                <a:sym typeface="Arial" panose="020B0604020202020204"/>
              </a:rPr>
              <a:t>10$ state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5" name="Google Shape;275;p9"/>
          <p:cNvSpPr/>
          <p:nvPr/>
        </p:nvSpPr>
        <p:spPr>
          <a:xfrm rot="2231793">
            <a:off x="3779544" y="3558026"/>
            <a:ext cx="2401936" cy="1946242"/>
          </a:xfrm>
          <a:custGeom>
            <a:avLst/>
            <a:gdLst/>
            <a:ahLst/>
            <a:cxnLst/>
            <a:rect l="l" t="t" r="r" b="b"/>
            <a:pathLst>
              <a:path w="120000" h="120000" extrusionOk="0">
                <a:moveTo>
                  <a:pt x="25453" y="20312"/>
                </a:moveTo>
                <a:lnTo>
                  <a:pt x="25453" y="20312"/>
                </a:lnTo>
                <a:cubicBezTo>
                  <a:pt x="37555" y="10368"/>
                  <a:pt x="53573" y="6150"/>
                  <a:pt x="69187" y="8794"/>
                </a:cubicBezTo>
                <a:cubicBezTo>
                  <a:pt x="84801" y="11438"/>
                  <a:pt x="98405" y="20673"/>
                  <a:pt x="106330" y="34008"/>
                </a:cubicBezTo>
                <a:lnTo>
                  <a:pt x="112269" y="31977"/>
                </a:lnTo>
                <a:lnTo>
                  <a:pt x="105901" y="44307"/>
                </a:lnTo>
                <a:lnTo>
                  <a:pt x="90691" y="39355"/>
                </a:lnTo>
                <a:lnTo>
                  <a:pt x="96527" y="37360"/>
                </a:lnTo>
                <a:lnTo>
                  <a:pt x="96527" y="37360"/>
                </a:lnTo>
                <a:cubicBezTo>
                  <a:pt x="89635" y="28037"/>
                  <a:pt x="78807" y="21772"/>
                  <a:pt x="66653" y="20074"/>
                </a:cubicBezTo>
                <a:cubicBezTo>
                  <a:pt x="54499" y="18376"/>
                  <a:pt x="42122" y="21400"/>
                  <a:pt x="32508" y="2841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6" name="Google Shape;276;p9"/>
          <p:cNvSpPr/>
          <p:nvPr/>
        </p:nvSpPr>
        <p:spPr>
          <a:xfrm rot="7200747">
            <a:off x="5572809" y="3086307"/>
            <a:ext cx="2401936" cy="1946242"/>
          </a:xfrm>
          <a:custGeom>
            <a:avLst/>
            <a:gdLst/>
            <a:ahLst/>
            <a:cxnLst/>
            <a:rect l="l" t="t" r="r" b="b"/>
            <a:pathLst>
              <a:path w="120000" h="120000" extrusionOk="0">
                <a:moveTo>
                  <a:pt x="25453" y="20312"/>
                </a:moveTo>
                <a:lnTo>
                  <a:pt x="25453" y="20312"/>
                </a:lnTo>
                <a:cubicBezTo>
                  <a:pt x="37555" y="10368"/>
                  <a:pt x="53573" y="6150"/>
                  <a:pt x="69187" y="8794"/>
                </a:cubicBezTo>
                <a:cubicBezTo>
                  <a:pt x="84801" y="11438"/>
                  <a:pt x="98405" y="20673"/>
                  <a:pt x="106330" y="34008"/>
                </a:cubicBezTo>
                <a:lnTo>
                  <a:pt x="112269" y="31977"/>
                </a:lnTo>
                <a:lnTo>
                  <a:pt x="105901" y="44307"/>
                </a:lnTo>
                <a:lnTo>
                  <a:pt x="90691" y="39355"/>
                </a:lnTo>
                <a:lnTo>
                  <a:pt x="96527" y="37360"/>
                </a:lnTo>
                <a:lnTo>
                  <a:pt x="96527" y="37360"/>
                </a:lnTo>
                <a:cubicBezTo>
                  <a:pt x="89635" y="28037"/>
                  <a:pt x="78807" y="21772"/>
                  <a:pt x="66653" y="20074"/>
                </a:cubicBezTo>
                <a:cubicBezTo>
                  <a:pt x="54499" y="18376"/>
                  <a:pt x="42122" y="21400"/>
                  <a:pt x="32508" y="28416"/>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7" name="Google Shape;277;p9"/>
          <p:cNvSpPr txBox="1"/>
          <p:nvPr/>
        </p:nvSpPr>
        <p:spPr>
          <a:xfrm>
            <a:off x="7510917" y="4401616"/>
            <a:ext cx="1065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5 / 0,0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8" name="Google Shape;278;p9"/>
          <p:cNvSpPr txBox="1"/>
          <p:nvPr/>
        </p:nvSpPr>
        <p:spPr>
          <a:xfrm>
            <a:off x="7638861" y="1727663"/>
            <a:ext cx="389609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accent1"/>
                </a:solidFill>
                <a:latin typeface="Calibri" panose="020F0502020204030204"/>
                <a:ea typeface="Calibri" panose="020F0502020204030204"/>
                <a:cs typeface="Calibri" panose="020F0502020204030204"/>
                <a:sym typeface="Calibri" panose="020F0502020204030204"/>
              </a:rPr>
              <a:t>Money in/Purchase, Change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9" name="Google Shape;279;p9"/>
          <p:cNvSpPr txBox="1"/>
          <p:nvPr/>
        </p:nvSpPr>
        <p:spPr>
          <a:xfrm>
            <a:off x="5839676" y="4056509"/>
            <a:ext cx="1065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10 / 0,0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0" name="Google Shape;280;p9"/>
          <p:cNvSpPr/>
          <p:nvPr/>
        </p:nvSpPr>
        <p:spPr>
          <a:xfrm rot="10506052">
            <a:off x="4803628" y="1848634"/>
            <a:ext cx="3169014" cy="1998189"/>
          </a:xfrm>
          <a:custGeom>
            <a:avLst/>
            <a:gdLst/>
            <a:ahLst/>
            <a:cxnLst/>
            <a:rect l="l" t="t" r="r" b="b"/>
            <a:pathLst>
              <a:path w="120000" h="120000" extrusionOk="0">
                <a:moveTo>
                  <a:pt x="34999" y="13032"/>
                </a:moveTo>
                <a:lnTo>
                  <a:pt x="34999" y="13032"/>
                </a:lnTo>
                <a:cubicBezTo>
                  <a:pt x="59076" y="1444"/>
                  <a:pt x="88432" y="8052"/>
                  <a:pt x="104491" y="28674"/>
                </a:cubicBezTo>
                <a:lnTo>
                  <a:pt x="107908" y="27692"/>
                </a:lnTo>
                <a:lnTo>
                  <a:pt x="109288" y="45841"/>
                </a:lnTo>
                <a:lnTo>
                  <a:pt x="91586" y="32381"/>
                </a:lnTo>
                <a:lnTo>
                  <a:pt x="94602" y="31514"/>
                </a:lnTo>
                <a:lnTo>
                  <a:pt x="94602" y="31514"/>
                </a:lnTo>
                <a:cubicBezTo>
                  <a:pt x="80475" y="18990"/>
                  <a:pt x="58642" y="15430"/>
                  <a:pt x="40109" y="22630"/>
                </a:cubicBezTo>
                <a:close/>
              </a:path>
            </a:pathLst>
          </a:cu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81" name="Google Shape;281;p9"/>
          <p:cNvSpPr txBox="1"/>
          <p:nvPr/>
        </p:nvSpPr>
        <p:spPr>
          <a:xfrm>
            <a:off x="5865250" y="2742555"/>
            <a:ext cx="1065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0 / 0,5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2" name="Google Shape;282;p9"/>
          <p:cNvSpPr txBox="1"/>
          <p:nvPr/>
        </p:nvSpPr>
        <p:spPr>
          <a:xfrm>
            <a:off x="5753527" y="3205508"/>
            <a:ext cx="140627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20 / 1,10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3" name="Google Shape;283;p9"/>
          <p:cNvSpPr txBox="1"/>
          <p:nvPr/>
        </p:nvSpPr>
        <p:spPr>
          <a:xfrm>
            <a:off x="3809882" y="4235183"/>
            <a:ext cx="1065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0 / 0,10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4" name="Google Shape;284;p9"/>
          <p:cNvSpPr txBox="1"/>
          <p:nvPr/>
        </p:nvSpPr>
        <p:spPr>
          <a:xfrm>
            <a:off x="3809882" y="4493333"/>
            <a:ext cx="1065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5 / 1,0</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5" name="Google Shape;285;p9"/>
          <p:cNvSpPr txBox="1"/>
          <p:nvPr/>
        </p:nvSpPr>
        <p:spPr>
          <a:xfrm>
            <a:off x="3696072" y="4751387"/>
            <a:ext cx="1065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10 / 1,5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6" name="Google Shape;286;p9"/>
          <p:cNvSpPr txBox="1"/>
          <p:nvPr/>
        </p:nvSpPr>
        <p:spPr>
          <a:xfrm>
            <a:off x="3695582" y="5017233"/>
            <a:ext cx="1065255"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US" sz="1600" b="1" i="0" u="none" strike="noStrike" cap="none">
                <a:solidFill>
                  <a:srgbClr val="000000"/>
                </a:solidFill>
                <a:latin typeface="Arial" panose="020B0604020202020204"/>
                <a:ea typeface="Arial" panose="020B0604020202020204"/>
                <a:cs typeface="Arial" panose="020B0604020202020204"/>
                <a:sym typeface="Arial" panose="020B0604020202020204"/>
              </a:rPr>
              <a:t>20 / 1,15</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87" name="Google Shape;287;p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10/08/25</a:t>
            </a:r>
            <a:endParaRPr lang="en-US"/>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2"/>
                                        </p:tgtEl>
                                        <p:attrNameLst>
                                          <p:attrName>style.visibility</p:attrName>
                                        </p:attrNameLst>
                                      </p:cBhvr>
                                      <p:to>
                                        <p:strVal val="visible"/>
                                      </p:to>
                                    </p:set>
                                    <p:animEffect transition="in" filter="fade">
                                      <p:cBhvr>
                                        <p:cTn id="7" dur="500"/>
                                        <p:tgtEl>
                                          <p:spTgt spid="272"/>
                                        </p:tgtEl>
                                      </p:cBhvr>
                                    </p:animEffect>
                                  </p:childTnLst>
                                </p:cTn>
                              </p:par>
                              <p:par>
                                <p:cTn id="8" presetID="10" presetClass="entr" presetSubtype="0" fill="hold" nodeType="withEffect">
                                  <p:stCondLst>
                                    <p:cond delay="0"/>
                                  </p:stCondLst>
                                  <p:childTnLst>
                                    <p:set>
                                      <p:cBhvr>
                                        <p:cTn id="9" dur="1" fill="hold">
                                          <p:stCondLst>
                                            <p:cond delay="0"/>
                                          </p:stCondLst>
                                        </p:cTn>
                                        <p:tgtEl>
                                          <p:spTgt spid="271"/>
                                        </p:tgtEl>
                                        <p:attrNameLst>
                                          <p:attrName>style.visibility</p:attrName>
                                        </p:attrNameLst>
                                      </p:cBhvr>
                                      <p:to>
                                        <p:strVal val="visible"/>
                                      </p:to>
                                    </p:set>
                                    <p:animEffect transition="in" filter="fade">
                                      <p:cBhvr>
                                        <p:cTn id="10" dur="500"/>
                                        <p:tgtEl>
                                          <p:spTgt spid="271"/>
                                        </p:tgtEl>
                                      </p:cBhvr>
                                    </p:animEffect>
                                  </p:childTnLst>
                                </p:cTn>
                              </p:par>
                              <p:par>
                                <p:cTn id="11" presetID="10" presetClass="entr" presetSubtype="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animEffect transition="in" filter="fade">
                                      <p:cBhvr>
                                        <p:cTn id="13" dur="500"/>
                                        <p:tgtEl>
                                          <p:spTgt spid="260"/>
                                        </p:tgtEl>
                                      </p:cBhvr>
                                    </p:animEffect>
                                  </p:childTnLst>
                                </p:cTn>
                              </p:par>
                              <p:par>
                                <p:cTn id="14" presetID="10" presetClass="entr" presetSubtype="0" fill="hold" nodeType="withEffect">
                                  <p:stCondLst>
                                    <p:cond delay="0"/>
                                  </p:stCondLst>
                                  <p:childTnLst>
                                    <p:set>
                                      <p:cBhvr>
                                        <p:cTn id="15" dur="1" fill="hold">
                                          <p:stCondLst>
                                            <p:cond delay="0"/>
                                          </p:stCondLst>
                                        </p:cTn>
                                        <p:tgtEl>
                                          <p:spTgt spid="269"/>
                                        </p:tgtEl>
                                        <p:attrNameLst>
                                          <p:attrName>style.visibility</p:attrName>
                                        </p:attrNameLst>
                                      </p:cBhvr>
                                      <p:to>
                                        <p:strVal val="visible"/>
                                      </p:to>
                                    </p:set>
                                    <p:animEffect transition="in" filter="fade">
                                      <p:cBhvr>
                                        <p:cTn id="16" dur="500"/>
                                        <p:tgtEl>
                                          <p:spTgt spid="269"/>
                                        </p:tgtEl>
                                      </p:cBhvr>
                                    </p:animEffect>
                                  </p:childTnLst>
                                </p:cTn>
                              </p:par>
                              <p:par>
                                <p:cTn id="17" presetID="10" presetClass="entr" presetSubtype="0" fill="hold" nodeType="withEffect">
                                  <p:stCondLst>
                                    <p:cond delay="0"/>
                                  </p:stCondLst>
                                  <p:childTnLst>
                                    <p:set>
                                      <p:cBhvr>
                                        <p:cTn id="18" dur="1" fill="hold">
                                          <p:stCondLst>
                                            <p:cond delay="0"/>
                                          </p:stCondLst>
                                        </p:cTn>
                                        <p:tgtEl>
                                          <p:spTgt spid="278"/>
                                        </p:tgtEl>
                                        <p:attrNameLst>
                                          <p:attrName>style.visibility</p:attrName>
                                        </p:attrNameLst>
                                      </p:cBhvr>
                                      <p:to>
                                        <p:strVal val="visible"/>
                                      </p:to>
                                    </p:set>
                                    <p:animEffect transition="in" filter="fade">
                                      <p:cBhvr>
                                        <p:cTn id="19" dur="500"/>
                                        <p:tgtEl>
                                          <p:spTgt spid="27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7"/>
                                        </p:tgtEl>
                                        <p:attrNameLst>
                                          <p:attrName>style.visibility</p:attrName>
                                        </p:attrNameLst>
                                      </p:cBhvr>
                                      <p:to>
                                        <p:strVal val="visible"/>
                                      </p:to>
                                    </p:set>
                                    <p:animEffect transition="in" filter="fade">
                                      <p:cBhvr>
                                        <p:cTn id="24" dur="500"/>
                                        <p:tgtEl>
                                          <p:spTgt spid="267"/>
                                        </p:tgtEl>
                                      </p:cBhvr>
                                    </p:animEffect>
                                  </p:childTnLst>
                                </p:cTn>
                              </p:par>
                              <p:par>
                                <p:cTn id="25" presetID="10" presetClass="entr" presetSubtype="0" fill="hold" nodeType="withEffect">
                                  <p:stCondLst>
                                    <p:cond delay="0"/>
                                  </p:stCondLst>
                                  <p:childTnLst>
                                    <p:set>
                                      <p:cBhvr>
                                        <p:cTn id="26" dur="1" fill="hold">
                                          <p:stCondLst>
                                            <p:cond delay="0"/>
                                          </p:stCondLst>
                                        </p:cTn>
                                        <p:tgtEl>
                                          <p:spTgt spid="266"/>
                                        </p:tgtEl>
                                        <p:attrNameLst>
                                          <p:attrName>style.visibility</p:attrName>
                                        </p:attrNameLst>
                                      </p:cBhvr>
                                      <p:to>
                                        <p:strVal val="visible"/>
                                      </p:to>
                                    </p:set>
                                    <p:animEffect transition="in" filter="fade">
                                      <p:cBhvr>
                                        <p:cTn id="27" dur="500"/>
                                        <p:tgtEl>
                                          <p:spTgt spid="26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4"/>
                                        </p:tgtEl>
                                        <p:attrNameLst>
                                          <p:attrName>style.visibility</p:attrName>
                                        </p:attrNameLst>
                                      </p:cBhvr>
                                      <p:to>
                                        <p:strVal val="visible"/>
                                      </p:to>
                                    </p:set>
                                    <p:animEffect transition="in" filter="fade">
                                      <p:cBhvr>
                                        <p:cTn id="32" dur="500"/>
                                        <p:tgtEl>
                                          <p:spTgt spid="264"/>
                                        </p:tgtEl>
                                      </p:cBhvr>
                                    </p:animEffect>
                                  </p:childTnLst>
                                </p:cTn>
                              </p:par>
                              <p:par>
                                <p:cTn id="33" presetID="10" presetClass="entr" presetSubtype="0" fill="hold" nodeType="withEffect">
                                  <p:stCondLst>
                                    <p:cond delay="0"/>
                                  </p:stCondLst>
                                  <p:childTnLst>
                                    <p:set>
                                      <p:cBhvr>
                                        <p:cTn id="34" dur="1" fill="hold">
                                          <p:stCondLst>
                                            <p:cond delay="0"/>
                                          </p:stCondLst>
                                        </p:cTn>
                                        <p:tgtEl>
                                          <p:spTgt spid="262"/>
                                        </p:tgtEl>
                                        <p:attrNameLst>
                                          <p:attrName>style.visibility</p:attrName>
                                        </p:attrNameLst>
                                      </p:cBhvr>
                                      <p:to>
                                        <p:strVal val="visible"/>
                                      </p:to>
                                    </p:set>
                                    <p:animEffect transition="in" filter="fade">
                                      <p:cBhvr>
                                        <p:cTn id="35" dur="500"/>
                                        <p:tgtEl>
                                          <p:spTgt spid="26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61"/>
                                        </p:tgtEl>
                                        <p:attrNameLst>
                                          <p:attrName>style.visibility</p:attrName>
                                        </p:attrNameLst>
                                      </p:cBhvr>
                                      <p:to>
                                        <p:strVal val="visible"/>
                                      </p:to>
                                    </p:set>
                                    <p:animEffect transition="in" filter="fade">
                                      <p:cBhvr>
                                        <p:cTn id="40" dur="500"/>
                                        <p:tgtEl>
                                          <p:spTgt spid="261"/>
                                        </p:tgtEl>
                                      </p:cBhvr>
                                    </p:animEffect>
                                  </p:childTnLst>
                                </p:cTn>
                              </p:par>
                              <p:par>
                                <p:cTn id="41" presetID="10" presetClass="entr" presetSubtype="0" fill="hold" nodeType="withEffect">
                                  <p:stCondLst>
                                    <p:cond delay="0"/>
                                  </p:stCondLst>
                                  <p:childTnLst>
                                    <p:set>
                                      <p:cBhvr>
                                        <p:cTn id="42" dur="1" fill="hold">
                                          <p:stCondLst>
                                            <p:cond delay="0"/>
                                          </p:stCondLst>
                                        </p:cTn>
                                        <p:tgtEl>
                                          <p:spTgt spid="270"/>
                                        </p:tgtEl>
                                        <p:attrNameLst>
                                          <p:attrName>style.visibility</p:attrName>
                                        </p:attrNameLst>
                                      </p:cBhvr>
                                      <p:to>
                                        <p:strVal val="visible"/>
                                      </p:to>
                                    </p:set>
                                    <p:animEffect transition="in" filter="fade">
                                      <p:cBhvr>
                                        <p:cTn id="43" dur="500"/>
                                        <p:tgtEl>
                                          <p:spTgt spid="27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75"/>
                                        </p:tgtEl>
                                        <p:attrNameLst>
                                          <p:attrName>style.visibility</p:attrName>
                                        </p:attrNameLst>
                                      </p:cBhvr>
                                      <p:to>
                                        <p:strVal val="visible"/>
                                      </p:to>
                                    </p:set>
                                    <p:animEffect transition="in" filter="fade">
                                      <p:cBhvr>
                                        <p:cTn id="48" dur="500"/>
                                        <p:tgtEl>
                                          <p:spTgt spid="275"/>
                                        </p:tgtEl>
                                      </p:cBhvr>
                                    </p:animEffect>
                                  </p:childTnLst>
                                </p:cTn>
                              </p:par>
                              <p:par>
                                <p:cTn id="49" presetID="10" presetClass="entr" presetSubtype="0" fill="hold" nodeType="withEffect">
                                  <p:stCondLst>
                                    <p:cond delay="0"/>
                                  </p:stCondLst>
                                  <p:childTnLst>
                                    <p:set>
                                      <p:cBhvr>
                                        <p:cTn id="50" dur="1" fill="hold">
                                          <p:stCondLst>
                                            <p:cond delay="0"/>
                                          </p:stCondLst>
                                        </p:cTn>
                                        <p:tgtEl>
                                          <p:spTgt spid="279"/>
                                        </p:tgtEl>
                                        <p:attrNameLst>
                                          <p:attrName>style.visibility</p:attrName>
                                        </p:attrNameLst>
                                      </p:cBhvr>
                                      <p:to>
                                        <p:strVal val="visible"/>
                                      </p:to>
                                    </p:set>
                                    <p:animEffect transition="in" filter="fade">
                                      <p:cBhvr>
                                        <p:cTn id="51" dur="500"/>
                                        <p:tgtEl>
                                          <p:spTgt spid="27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73"/>
                                        </p:tgtEl>
                                        <p:attrNameLst>
                                          <p:attrName>style.visibility</p:attrName>
                                        </p:attrNameLst>
                                      </p:cBhvr>
                                      <p:to>
                                        <p:strVal val="visible"/>
                                      </p:to>
                                    </p:set>
                                    <p:animEffect transition="in" filter="fade">
                                      <p:cBhvr>
                                        <p:cTn id="56" dur="500"/>
                                        <p:tgtEl>
                                          <p:spTgt spid="273"/>
                                        </p:tgtEl>
                                      </p:cBhvr>
                                    </p:animEffect>
                                  </p:childTnLst>
                                </p:cTn>
                              </p:par>
                              <p:par>
                                <p:cTn id="57" presetID="10" presetClass="entr" presetSubtype="0" fill="hold" nodeType="withEffect">
                                  <p:stCondLst>
                                    <p:cond delay="0"/>
                                  </p:stCondLst>
                                  <p:childTnLst>
                                    <p:set>
                                      <p:cBhvr>
                                        <p:cTn id="58" dur="1" fill="hold">
                                          <p:stCondLst>
                                            <p:cond delay="0"/>
                                          </p:stCondLst>
                                        </p:cTn>
                                        <p:tgtEl>
                                          <p:spTgt spid="274"/>
                                        </p:tgtEl>
                                        <p:attrNameLst>
                                          <p:attrName>style.visibility</p:attrName>
                                        </p:attrNameLst>
                                      </p:cBhvr>
                                      <p:to>
                                        <p:strVal val="visible"/>
                                      </p:to>
                                    </p:set>
                                    <p:animEffect transition="in" filter="fade">
                                      <p:cBhvr>
                                        <p:cTn id="59" dur="500"/>
                                        <p:tgtEl>
                                          <p:spTgt spid="274"/>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68"/>
                                        </p:tgtEl>
                                        <p:attrNameLst>
                                          <p:attrName>style.visibility</p:attrName>
                                        </p:attrNameLst>
                                      </p:cBhvr>
                                      <p:to>
                                        <p:strVal val="visible"/>
                                      </p:to>
                                    </p:set>
                                    <p:animEffect transition="in" filter="fade">
                                      <p:cBhvr>
                                        <p:cTn id="64" dur="500"/>
                                        <p:tgtEl>
                                          <p:spTgt spid="26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81"/>
                                        </p:tgtEl>
                                        <p:attrNameLst>
                                          <p:attrName>style.visibility</p:attrName>
                                        </p:attrNameLst>
                                      </p:cBhvr>
                                      <p:to>
                                        <p:strVal val="visible"/>
                                      </p:to>
                                    </p:set>
                                    <p:animEffect transition="in" filter="fade">
                                      <p:cBhvr>
                                        <p:cTn id="69" dur="500"/>
                                        <p:tgtEl>
                                          <p:spTgt spid="281"/>
                                        </p:tgtEl>
                                      </p:cBhvr>
                                    </p:animEffect>
                                  </p:childTnLst>
                                </p:cTn>
                              </p:par>
                              <p:par>
                                <p:cTn id="70" presetID="10" presetClass="entr" presetSubtype="0" fill="hold" nodeType="withEffect">
                                  <p:stCondLst>
                                    <p:cond delay="0"/>
                                  </p:stCondLst>
                                  <p:childTnLst>
                                    <p:set>
                                      <p:cBhvr>
                                        <p:cTn id="71" dur="1" fill="hold">
                                          <p:stCondLst>
                                            <p:cond delay="0"/>
                                          </p:stCondLst>
                                        </p:cTn>
                                        <p:tgtEl>
                                          <p:spTgt spid="280"/>
                                        </p:tgtEl>
                                        <p:attrNameLst>
                                          <p:attrName>style.visibility</p:attrName>
                                        </p:attrNameLst>
                                      </p:cBhvr>
                                      <p:to>
                                        <p:strVal val="visible"/>
                                      </p:to>
                                    </p:set>
                                    <p:animEffect transition="in" filter="fade">
                                      <p:cBhvr>
                                        <p:cTn id="72" dur="500"/>
                                        <p:tgtEl>
                                          <p:spTgt spid="280"/>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77"/>
                                        </p:tgtEl>
                                        <p:attrNameLst>
                                          <p:attrName>style.visibility</p:attrName>
                                        </p:attrNameLst>
                                      </p:cBhvr>
                                      <p:to>
                                        <p:strVal val="visible"/>
                                      </p:to>
                                    </p:set>
                                    <p:animEffect transition="in" filter="fade">
                                      <p:cBhvr>
                                        <p:cTn id="77" dur="500"/>
                                        <p:tgtEl>
                                          <p:spTgt spid="277"/>
                                        </p:tgtEl>
                                      </p:cBhvr>
                                    </p:animEffect>
                                  </p:childTnLst>
                                </p:cTn>
                              </p:par>
                              <p:par>
                                <p:cTn id="78" presetID="10" presetClass="entr" presetSubtype="0" fill="hold" nodeType="withEffect">
                                  <p:stCondLst>
                                    <p:cond delay="0"/>
                                  </p:stCondLst>
                                  <p:childTnLst>
                                    <p:set>
                                      <p:cBhvr>
                                        <p:cTn id="79" dur="1" fill="hold">
                                          <p:stCondLst>
                                            <p:cond delay="0"/>
                                          </p:stCondLst>
                                        </p:cTn>
                                        <p:tgtEl>
                                          <p:spTgt spid="276"/>
                                        </p:tgtEl>
                                        <p:attrNameLst>
                                          <p:attrName>style.visibility</p:attrName>
                                        </p:attrNameLst>
                                      </p:cBhvr>
                                      <p:to>
                                        <p:strVal val="visible"/>
                                      </p:to>
                                    </p:set>
                                    <p:animEffect transition="in" filter="fade">
                                      <p:cBhvr>
                                        <p:cTn id="80" dur="500"/>
                                        <p:tgtEl>
                                          <p:spTgt spid="27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65"/>
                                        </p:tgtEl>
                                        <p:attrNameLst>
                                          <p:attrName>style.visibility</p:attrName>
                                        </p:attrNameLst>
                                      </p:cBhvr>
                                      <p:to>
                                        <p:strVal val="visible"/>
                                      </p:to>
                                    </p:set>
                                    <p:animEffect transition="in" filter="fade">
                                      <p:cBhvr>
                                        <p:cTn id="85" dur="500"/>
                                        <p:tgtEl>
                                          <p:spTgt spid="265"/>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282"/>
                                        </p:tgtEl>
                                        <p:attrNameLst>
                                          <p:attrName>style.visibility</p:attrName>
                                        </p:attrNameLst>
                                      </p:cBhvr>
                                      <p:to>
                                        <p:strVal val="visible"/>
                                      </p:to>
                                    </p:set>
                                    <p:animEffect transition="in" filter="fade">
                                      <p:cBhvr>
                                        <p:cTn id="90" dur="500"/>
                                        <p:tgtEl>
                                          <p:spTgt spid="28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283"/>
                                        </p:tgtEl>
                                        <p:attrNameLst>
                                          <p:attrName>style.visibility</p:attrName>
                                        </p:attrNameLst>
                                      </p:cBhvr>
                                      <p:to>
                                        <p:strVal val="visible"/>
                                      </p:to>
                                    </p:set>
                                    <p:animEffect transition="in" filter="fade">
                                      <p:cBhvr>
                                        <p:cTn id="95" dur="500"/>
                                        <p:tgtEl>
                                          <p:spTgt spid="283"/>
                                        </p:tgtEl>
                                      </p:cBhvr>
                                    </p:animEffect>
                                  </p:childTnLst>
                                </p:cTn>
                              </p:par>
                              <p:par>
                                <p:cTn id="96" presetID="10" presetClass="entr" presetSubtype="0" fill="hold" nodeType="withEffect">
                                  <p:stCondLst>
                                    <p:cond delay="0"/>
                                  </p:stCondLst>
                                  <p:childTnLst>
                                    <p:set>
                                      <p:cBhvr>
                                        <p:cTn id="97" dur="1" fill="hold">
                                          <p:stCondLst>
                                            <p:cond delay="0"/>
                                          </p:stCondLst>
                                        </p:cTn>
                                        <p:tgtEl>
                                          <p:spTgt spid="263"/>
                                        </p:tgtEl>
                                        <p:attrNameLst>
                                          <p:attrName>style.visibility</p:attrName>
                                        </p:attrNameLst>
                                      </p:cBhvr>
                                      <p:to>
                                        <p:strVal val="visible"/>
                                      </p:to>
                                    </p:set>
                                    <p:animEffect transition="in" filter="fade">
                                      <p:cBhvr>
                                        <p:cTn id="98" dur="500"/>
                                        <p:tgtEl>
                                          <p:spTgt spid="263"/>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84"/>
                                        </p:tgtEl>
                                        <p:attrNameLst>
                                          <p:attrName>style.visibility</p:attrName>
                                        </p:attrNameLst>
                                      </p:cBhvr>
                                      <p:to>
                                        <p:strVal val="visible"/>
                                      </p:to>
                                    </p:set>
                                    <p:animEffect transition="in" filter="fade">
                                      <p:cBhvr>
                                        <p:cTn id="103" dur="500"/>
                                        <p:tgtEl>
                                          <p:spTgt spid="284"/>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285"/>
                                        </p:tgtEl>
                                        <p:attrNameLst>
                                          <p:attrName>style.visibility</p:attrName>
                                        </p:attrNameLst>
                                      </p:cBhvr>
                                      <p:to>
                                        <p:strVal val="visible"/>
                                      </p:to>
                                    </p:set>
                                    <p:animEffect transition="in" filter="fade">
                                      <p:cBhvr>
                                        <p:cTn id="108" dur="500"/>
                                        <p:tgtEl>
                                          <p:spTgt spid="285"/>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nodeType="clickEffect">
                                  <p:stCondLst>
                                    <p:cond delay="0"/>
                                  </p:stCondLst>
                                  <p:childTnLst>
                                    <p:set>
                                      <p:cBhvr>
                                        <p:cTn id="112" dur="1" fill="hold">
                                          <p:stCondLst>
                                            <p:cond delay="0"/>
                                          </p:stCondLst>
                                        </p:cTn>
                                        <p:tgtEl>
                                          <p:spTgt spid="286"/>
                                        </p:tgtEl>
                                        <p:attrNameLst>
                                          <p:attrName>style.visibility</p:attrName>
                                        </p:attrNameLst>
                                      </p:cBhvr>
                                      <p:to>
                                        <p:strVal val="visible"/>
                                      </p:to>
                                    </p:set>
                                    <p:animEffect transition="in" filter="fade">
                                      <p:cBhvr>
                                        <p:cTn id="113" dur="500"/>
                                        <p:tgtEl>
                                          <p:spTgt spid="2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91" name="Shape 291"/>
        <p:cNvGrpSpPr/>
        <p:nvPr/>
      </p:nvGrpSpPr>
      <p:grpSpPr>
        <a:xfrm>
          <a:off x="0" y="0"/>
          <a:ext cx="0" cy="0"/>
          <a:chOff x="0" y="0"/>
          <a:chExt cx="0" cy="0"/>
        </a:xfrm>
      </p:grpSpPr>
      <p:sp>
        <p:nvSpPr>
          <p:cNvPr id="292" name="Google Shape;292;p1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panose="02020603050405020304"/>
              <a:buNone/>
            </a:pPr>
            <a:r>
              <a:rPr lang="en-US" sz="4000">
                <a:solidFill>
                  <a:schemeClr val="accent1"/>
                </a:solidFill>
                <a:latin typeface="Times New Roman" panose="02020603050405020304"/>
                <a:ea typeface="Times New Roman" panose="02020603050405020304"/>
                <a:cs typeface="Times New Roman" panose="02020603050405020304"/>
                <a:sym typeface="Times New Roman" panose="02020603050405020304"/>
              </a:rPr>
              <a:t>Fixed Price: 20 Tk Product Case (State Diagram)</a:t>
            </a:r>
            <a:endParaRPr sz="4000"/>
          </a:p>
        </p:txBody>
      </p:sp>
      <p:sp>
        <p:nvSpPr>
          <p:cNvPr id="293" name="Google Shape;293;p1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endParaRPr lang="en-US"/>
          </a:p>
        </p:txBody>
      </p:sp>
      <p:sp>
        <p:nvSpPr>
          <p:cNvPr id="294" name="Google Shape;294;p1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295" name="Google Shape;295;p14"/>
          <p:cNvPicPr preferRelativeResize="0"/>
          <p:nvPr/>
        </p:nvPicPr>
        <p:blipFill rotWithShape="1">
          <a:blip r:embed="rId1"/>
          <a:srcRect/>
          <a:stretch>
            <a:fillRect/>
          </a:stretch>
        </p:blipFill>
        <p:spPr>
          <a:xfrm>
            <a:off x="61586" y="5403622"/>
            <a:ext cx="1035082" cy="1035082"/>
          </a:xfrm>
          <a:prstGeom prst="rect">
            <a:avLst/>
          </a:prstGeom>
          <a:noFill/>
          <a:ln>
            <a:noFill/>
          </a:ln>
        </p:spPr>
      </p:pic>
      <p:pic>
        <p:nvPicPr>
          <p:cNvPr id="296" name="Google Shape;296;p14"/>
          <p:cNvPicPr preferRelativeResize="0"/>
          <p:nvPr/>
        </p:nvPicPr>
        <p:blipFill rotWithShape="1">
          <a:blip r:embed="rId2"/>
          <a:srcRect/>
          <a:stretch>
            <a:fillRect/>
          </a:stretch>
        </p:blipFill>
        <p:spPr>
          <a:xfrm>
            <a:off x="3347232" y="1477462"/>
            <a:ext cx="5497536" cy="4878888"/>
          </a:xfrm>
          <a:prstGeom prst="rect">
            <a:avLst/>
          </a:prstGeom>
          <a:noFill/>
          <a:ln w="9525" cap="flat" cmpd="sng">
            <a:solidFill>
              <a:schemeClr val="accent1"/>
            </a:solidFill>
            <a:prstDash val="solid"/>
            <a:round/>
            <a:headEnd type="none" w="sm" len="sm"/>
            <a:tailEnd type="none" w="sm" len="sm"/>
          </a:ln>
        </p:spPr>
      </p:pic>
      <p:sp>
        <p:nvSpPr>
          <p:cNvPr id="297" name="Google Shape;297;p1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10/08/25</a:t>
            </a:r>
            <a:endParaRPr lang="en-US"/>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93" name="Shape 93"/>
        <p:cNvGrpSpPr/>
        <p:nvPr/>
      </p:nvGrpSpPr>
      <p:grpSpPr>
        <a:xfrm>
          <a:off x="0" y="0"/>
          <a:ext cx="0" cy="0"/>
          <a:chOff x="0" y="0"/>
          <a:chExt cx="0" cy="0"/>
        </a:xfrm>
      </p:grpSpPr>
      <p:sp>
        <p:nvSpPr>
          <p:cNvPr id="94" name="Google Shape;94;p2"/>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panose="02020603050405020304"/>
              <a:buNone/>
            </a:pPr>
            <a:r>
              <a:rPr lang="en-US">
                <a:solidFill>
                  <a:schemeClr val="accent1"/>
                </a:solidFill>
                <a:latin typeface="Times New Roman" panose="02020603050405020304"/>
                <a:ea typeface="Times New Roman" panose="02020603050405020304"/>
                <a:cs typeface="Times New Roman" panose="02020603050405020304"/>
                <a:sym typeface="Times New Roman" panose="02020603050405020304"/>
              </a:rPr>
              <a:t>What is Vending Machine? </a:t>
            </a:r>
            <a:endParaRPr lang="en-US">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95" name="Google Shape;95;p2"/>
          <p:cNvPicPr preferRelativeResize="0"/>
          <p:nvPr>
            <p:ph type="body" idx="1"/>
          </p:nvPr>
        </p:nvPicPr>
        <p:blipFill rotWithShape="1">
          <a:blip r:embed="rId1"/>
          <a:srcRect/>
          <a:stretch>
            <a:fillRect/>
          </a:stretch>
        </p:blipFill>
        <p:spPr>
          <a:xfrm>
            <a:off x="1421966" y="1433388"/>
            <a:ext cx="3229408" cy="4271703"/>
          </a:xfrm>
          <a:prstGeom prst="rect">
            <a:avLst/>
          </a:prstGeom>
          <a:noFill/>
          <a:ln>
            <a:noFill/>
          </a:ln>
        </p:spPr>
      </p:pic>
      <p:sp>
        <p:nvSpPr>
          <p:cNvPr id="96" name="Google Shape;96;p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endParaRPr lang="en-US"/>
          </a:p>
        </p:txBody>
      </p:sp>
      <p:sp>
        <p:nvSpPr>
          <p:cNvPr id="97" name="Google Shape;97;p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98" name="Google Shape;98;p2"/>
          <p:cNvPicPr preferRelativeResize="0"/>
          <p:nvPr/>
        </p:nvPicPr>
        <p:blipFill rotWithShape="1">
          <a:blip r:embed="rId2"/>
          <a:srcRect/>
          <a:stretch>
            <a:fillRect/>
          </a:stretch>
        </p:blipFill>
        <p:spPr>
          <a:xfrm>
            <a:off x="61586" y="5403622"/>
            <a:ext cx="1035082" cy="1035082"/>
          </a:xfrm>
          <a:prstGeom prst="rect">
            <a:avLst/>
          </a:prstGeom>
          <a:noFill/>
          <a:ln>
            <a:noFill/>
          </a:ln>
        </p:spPr>
      </p:pic>
      <p:pic>
        <p:nvPicPr>
          <p:cNvPr id="99" name="Google Shape;99;p2"/>
          <p:cNvPicPr preferRelativeResize="0"/>
          <p:nvPr/>
        </p:nvPicPr>
        <p:blipFill rotWithShape="1">
          <a:blip r:embed="rId3"/>
          <a:srcRect/>
          <a:stretch>
            <a:fillRect/>
          </a:stretch>
        </p:blipFill>
        <p:spPr>
          <a:xfrm>
            <a:off x="4245280" y="1491904"/>
            <a:ext cx="5036506" cy="3777380"/>
          </a:xfrm>
          <a:prstGeom prst="rect">
            <a:avLst/>
          </a:prstGeom>
          <a:noFill/>
          <a:ln>
            <a:noFill/>
          </a:ln>
        </p:spPr>
      </p:pic>
      <p:pic>
        <p:nvPicPr>
          <p:cNvPr id="100" name="Google Shape;100;p2"/>
          <p:cNvPicPr preferRelativeResize="0"/>
          <p:nvPr/>
        </p:nvPicPr>
        <p:blipFill rotWithShape="1">
          <a:blip r:embed="rId4"/>
          <a:srcRect/>
          <a:stretch>
            <a:fillRect/>
          </a:stretch>
        </p:blipFill>
        <p:spPr>
          <a:xfrm>
            <a:off x="9471505" y="3994022"/>
            <a:ext cx="2014659" cy="2014659"/>
          </a:xfrm>
          <a:prstGeom prst="rect">
            <a:avLst/>
          </a:prstGeom>
          <a:noFill/>
          <a:ln>
            <a:noFill/>
          </a:ln>
        </p:spPr>
      </p:pic>
      <p:sp>
        <p:nvSpPr>
          <p:cNvPr id="101" name="Google Shape;101;p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10/08/25</a:t>
            </a:r>
            <a:endParaRPr lang="en-US"/>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4"/>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panose="02020603050405020304"/>
              <a:buNone/>
            </a:pPr>
            <a:r>
              <a:rPr lang="en-US">
                <a:solidFill>
                  <a:schemeClr val="accent1"/>
                </a:solidFill>
                <a:latin typeface="Times New Roman" panose="02020603050405020304"/>
                <a:ea typeface="Times New Roman" panose="02020603050405020304"/>
                <a:cs typeface="Times New Roman" panose="02020603050405020304"/>
                <a:sym typeface="Times New Roman" panose="02020603050405020304"/>
              </a:rPr>
              <a:t>What is Vending Machine? </a:t>
            </a:r>
            <a:endParaRPr lang="en-US">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7" name="Google Shape;107;p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endParaRPr lang="en-US"/>
          </a:p>
        </p:txBody>
      </p:sp>
      <p:sp>
        <p:nvSpPr>
          <p:cNvPr id="108" name="Google Shape;108;p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pic>
        <p:nvPicPr>
          <p:cNvPr id="109" name="Google Shape;109;p4"/>
          <p:cNvPicPr preferRelativeResize="0"/>
          <p:nvPr/>
        </p:nvPicPr>
        <p:blipFill rotWithShape="1">
          <a:blip r:embed="rId1"/>
          <a:srcRect/>
          <a:stretch>
            <a:fillRect/>
          </a:stretch>
        </p:blipFill>
        <p:spPr>
          <a:xfrm>
            <a:off x="61586" y="5403622"/>
            <a:ext cx="1035082" cy="1035082"/>
          </a:xfrm>
          <a:prstGeom prst="rect">
            <a:avLst/>
          </a:prstGeom>
          <a:noFill/>
          <a:ln>
            <a:noFill/>
          </a:ln>
        </p:spPr>
      </p:pic>
      <p:pic>
        <p:nvPicPr>
          <p:cNvPr id="110" name="Google Shape;110;p4"/>
          <p:cNvPicPr preferRelativeResize="0"/>
          <p:nvPr/>
        </p:nvPicPr>
        <p:blipFill rotWithShape="1">
          <a:blip r:embed="rId2"/>
          <a:srcRect/>
          <a:stretch>
            <a:fillRect/>
          </a:stretch>
        </p:blipFill>
        <p:spPr>
          <a:xfrm>
            <a:off x="4038600" y="2457688"/>
            <a:ext cx="3369246" cy="2502161"/>
          </a:xfrm>
          <a:prstGeom prst="rect">
            <a:avLst/>
          </a:prstGeom>
          <a:noFill/>
          <a:ln>
            <a:noFill/>
          </a:ln>
        </p:spPr>
      </p:pic>
      <p:pic>
        <p:nvPicPr>
          <p:cNvPr id="111" name="Google Shape;111;p4"/>
          <p:cNvPicPr preferRelativeResize="0"/>
          <p:nvPr/>
        </p:nvPicPr>
        <p:blipFill rotWithShape="1">
          <a:blip r:embed="rId3"/>
          <a:srcRect/>
          <a:stretch>
            <a:fillRect/>
          </a:stretch>
        </p:blipFill>
        <p:spPr>
          <a:xfrm>
            <a:off x="1096668" y="1411304"/>
            <a:ext cx="3229408" cy="4271703"/>
          </a:xfrm>
          <a:prstGeom prst="rect">
            <a:avLst/>
          </a:prstGeom>
          <a:noFill/>
          <a:ln>
            <a:noFill/>
          </a:ln>
        </p:spPr>
      </p:pic>
      <p:pic>
        <p:nvPicPr>
          <p:cNvPr id="112" name="Google Shape;112;p4"/>
          <p:cNvPicPr preferRelativeResize="0"/>
          <p:nvPr/>
        </p:nvPicPr>
        <p:blipFill rotWithShape="1">
          <a:blip r:embed="rId4"/>
          <a:srcRect/>
          <a:stretch>
            <a:fillRect/>
          </a:stretch>
        </p:blipFill>
        <p:spPr>
          <a:xfrm>
            <a:off x="7728998" y="1858558"/>
            <a:ext cx="4180036" cy="3177278"/>
          </a:xfrm>
          <a:prstGeom prst="rect">
            <a:avLst/>
          </a:prstGeom>
          <a:noFill/>
          <a:ln>
            <a:noFill/>
          </a:ln>
        </p:spPr>
      </p:pic>
      <p:sp>
        <p:nvSpPr>
          <p:cNvPr id="113" name="Google Shape;113;p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10/08/25</a:t>
            </a:r>
            <a:endParaRPr lang="en-US"/>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2" name="Picture 1"/>
          <p:cNvPicPr>
            <a:picLocks noChangeAspect="1"/>
          </p:cNvPicPr>
          <p:nvPr/>
        </p:nvPicPr>
        <p:blipFill>
          <a:blip r:embed="rId1"/>
          <a:stretch>
            <a:fillRect/>
          </a:stretch>
        </p:blipFill>
        <p:spPr>
          <a:xfrm>
            <a:off x="678180" y="944880"/>
            <a:ext cx="10835640" cy="49682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p7"/>
          <p:cNvSpPr txBox="1"/>
          <p:nvPr>
            <p:ph type="title"/>
          </p:nvPr>
        </p:nvSpPr>
        <p:spPr>
          <a:xfrm>
            <a:off x="838200" y="32386"/>
            <a:ext cx="10023576" cy="7645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400"/>
              <a:buFont typeface="Times New Roman" panose="02020603050405020304"/>
              <a:buNone/>
            </a:pPr>
            <a:r>
              <a:rPr lang="en-US" sz="3600">
                <a:solidFill>
                  <a:schemeClr val="accent1"/>
                </a:solidFill>
                <a:latin typeface="Times New Roman" panose="02020603050405020304"/>
                <a:ea typeface="Times New Roman" panose="02020603050405020304"/>
                <a:cs typeface="Times New Roman" panose="02020603050405020304"/>
                <a:sym typeface="Times New Roman" panose="02020603050405020304"/>
              </a:rPr>
              <a:t>Variable Product Case (State Diagram)</a:t>
            </a:r>
            <a:endParaRPr sz="3600"/>
          </a:p>
        </p:txBody>
      </p:sp>
      <p:pic>
        <p:nvPicPr>
          <p:cNvPr id="121" name="Google Shape;121;p7"/>
          <p:cNvPicPr preferRelativeResize="0"/>
          <p:nvPr/>
        </p:nvPicPr>
        <p:blipFill rotWithShape="1">
          <a:blip r:embed="rId1"/>
          <a:srcRect/>
          <a:stretch>
            <a:fillRect/>
          </a:stretch>
        </p:blipFill>
        <p:spPr>
          <a:xfrm>
            <a:off x="61586" y="5403622"/>
            <a:ext cx="1035082" cy="1035082"/>
          </a:xfrm>
          <a:prstGeom prst="rect">
            <a:avLst/>
          </a:prstGeom>
          <a:noFill/>
          <a:ln>
            <a:noFill/>
          </a:ln>
        </p:spPr>
      </p:pic>
      <p:sp>
        <p:nvSpPr>
          <p:cNvPr id="122" name="Google Shape;122;p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10/08/25</a:t>
            </a:r>
            <a:endParaRPr lang="en-US"/>
          </a:p>
        </p:txBody>
      </p:sp>
      <p:sp>
        <p:nvSpPr>
          <p:cNvPr id="123" name="Google Shape;123;p7"/>
          <p:cNvSpPr/>
          <p:nvPr/>
        </p:nvSpPr>
        <p:spPr>
          <a:xfrm>
            <a:off x="4385986" y="2932431"/>
            <a:ext cx="914400" cy="914400"/>
          </a:xfrm>
          <a:prstGeom prst="ellipse">
            <a:avLst/>
          </a:prstGeom>
          <a:gradFill>
            <a:gsLst>
              <a:gs pos="0">
                <a:srgbClr val="306CD7"/>
              </a:gs>
              <a:gs pos="100000">
                <a:srgbClr val="90B0FF"/>
              </a:gs>
            </a:gsLst>
            <a:lin ang="16200000" scaled="0"/>
          </a:gradFill>
          <a:ln w="9525" cap="flat" cmpd="sng">
            <a:solidFill>
              <a:srgbClr val="3E6EC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rPr>
              <a:t> A</a:t>
            </a:r>
            <a:endParaRPr lang="en-US" sz="2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4" name="Google Shape;124;p7"/>
          <p:cNvSpPr/>
          <p:nvPr/>
        </p:nvSpPr>
        <p:spPr>
          <a:xfrm>
            <a:off x="8005445" y="2700655"/>
            <a:ext cx="1183005" cy="1049020"/>
          </a:xfrm>
          <a:prstGeom prst="ellipse">
            <a:avLst/>
          </a:prstGeom>
          <a:gradFill>
            <a:gsLst>
              <a:gs pos="0">
                <a:srgbClr val="306CD7"/>
              </a:gs>
              <a:gs pos="100000">
                <a:srgbClr val="90B0FF"/>
              </a:gs>
            </a:gsLst>
            <a:lin ang="16200000" scaled="0"/>
          </a:gradFill>
          <a:ln w="9525" cap="flat" cmpd="sng">
            <a:solidFill>
              <a:srgbClr val="3E6EC2"/>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rPr>
              <a:t>  B</a:t>
            </a:r>
            <a:endParaRPr lang="en-US" sz="2000" b="0" i="0" u="none" strike="noStrike" cap="none">
              <a:solidFill>
                <a:schemeClr val="lt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sz="1400" b="0" i="0" u="none" strike="noStrike" cap="none">
                <a:solidFill>
                  <a:schemeClr val="lt1"/>
                </a:solidFill>
                <a:latin typeface="Arial" panose="020B0604020202020204"/>
                <a:ea typeface="Arial" panose="020B0604020202020204"/>
                <a:cs typeface="Arial" panose="020B0604020202020204"/>
                <a:sym typeface="Arial" panose="020B0604020202020204"/>
              </a:rPr>
              <a:t>MV=MV +Tk_Cl</a:t>
            </a:r>
            <a:endParaRPr lang="en-US"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sp>
        <p:nvSpPr>
          <p:cNvPr id="126" name="Google Shape;126;p7"/>
          <p:cNvSpPr txBox="1"/>
          <p:nvPr/>
        </p:nvSpPr>
        <p:spPr>
          <a:xfrm>
            <a:off x="1821578" y="3079969"/>
            <a:ext cx="97654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000000"/>
                </a:solidFill>
                <a:latin typeface="Arial" panose="020B0604020202020204"/>
                <a:ea typeface="Arial" panose="020B0604020202020204"/>
                <a:cs typeface="Arial" panose="020B0604020202020204"/>
                <a:sym typeface="Arial" panose="020B0604020202020204"/>
              </a:rPr>
              <a:t>Reset / MV=0</a:t>
            </a:r>
            <a:endParaRPr lang="en-US" sz="1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7" name="Google Shape;127;p7"/>
          <p:cNvSpPr txBox="1"/>
          <p:nvPr/>
        </p:nvSpPr>
        <p:spPr>
          <a:xfrm>
            <a:off x="1707548" y="3846831"/>
            <a:ext cx="1965599" cy="400110"/>
          </a:xfrm>
          <a:prstGeom prst="rect">
            <a:avLst/>
          </a:prstGeom>
          <a:blipFill rotWithShape="1">
            <a:blip r:embed="rId2"/>
            <a:stretch>
              <a:fillRect b="-454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panose="020B0604020202020204"/>
                <a:ea typeface="Arial" panose="020B0604020202020204"/>
                <a:cs typeface="Arial" panose="020B0604020202020204"/>
                <a:sym typeface="Arial" panose="020B0604020202020204"/>
              </a:rPr>
              <a:t> </a:t>
            </a:r>
            <a:endParaRPr lang="en-US" sz="1400" b="0" i="0" u="none" strike="noStrike" cap="none">
              <a:latin typeface="Arial" panose="020B0604020202020204"/>
              <a:ea typeface="Arial" panose="020B0604020202020204"/>
              <a:cs typeface="Arial" panose="020B0604020202020204"/>
              <a:sym typeface="Arial" panose="020B0604020202020204"/>
            </a:endParaRPr>
          </a:p>
        </p:txBody>
      </p:sp>
      <p:cxnSp>
        <p:nvCxnSpPr>
          <p:cNvPr id="128" name="Google Shape;128;p7"/>
          <p:cNvCxnSpPr/>
          <p:nvPr/>
        </p:nvCxnSpPr>
        <p:spPr>
          <a:xfrm>
            <a:off x="5183505" y="3079750"/>
            <a:ext cx="2837180" cy="3175"/>
          </a:xfrm>
          <a:prstGeom prst="curvedConnector3">
            <a:avLst>
              <a:gd name="adj1" fmla="val 50022"/>
            </a:avLst>
          </a:prstGeom>
          <a:noFill/>
          <a:ln w="57150" cap="flat" cmpd="sng">
            <a:solidFill>
              <a:srgbClr val="FFC000"/>
            </a:solidFill>
            <a:prstDash val="solid"/>
            <a:round/>
            <a:headEnd type="none" w="sm" len="sm"/>
            <a:tailEnd type="triangle" w="med" len="med"/>
          </a:ln>
        </p:spPr>
      </p:cxnSp>
      <p:cxnSp>
        <p:nvCxnSpPr>
          <p:cNvPr id="129" name="Google Shape;129;p7"/>
          <p:cNvCxnSpPr/>
          <p:nvPr/>
        </p:nvCxnSpPr>
        <p:spPr>
          <a:xfrm rot="10800000">
            <a:off x="5233670" y="3598545"/>
            <a:ext cx="2887980" cy="8255"/>
          </a:xfrm>
          <a:prstGeom prst="curvedConnector3">
            <a:avLst>
              <a:gd name="adj1" fmla="val 49978"/>
            </a:avLst>
          </a:prstGeom>
          <a:noFill/>
          <a:ln w="57150" cap="flat" cmpd="sng">
            <a:solidFill>
              <a:srgbClr val="FFC000"/>
            </a:solidFill>
            <a:prstDash val="solid"/>
            <a:round/>
            <a:headEnd type="none" w="sm" len="sm"/>
            <a:tailEnd type="triangle" w="med" len="med"/>
          </a:ln>
        </p:spPr>
      </p:cxnSp>
      <p:cxnSp>
        <p:nvCxnSpPr>
          <p:cNvPr id="130" name="Google Shape;130;p7"/>
          <p:cNvCxnSpPr/>
          <p:nvPr/>
        </p:nvCxnSpPr>
        <p:spPr>
          <a:xfrm rot="5400000">
            <a:off x="6718300" y="1566545"/>
            <a:ext cx="92710" cy="4406900"/>
          </a:xfrm>
          <a:prstGeom prst="curvedConnector3">
            <a:avLst>
              <a:gd name="adj1" fmla="val 1224657"/>
            </a:avLst>
          </a:prstGeom>
          <a:noFill/>
          <a:ln w="57150" cap="flat" cmpd="sng">
            <a:solidFill>
              <a:srgbClr val="FFC000"/>
            </a:solidFill>
            <a:prstDash val="solid"/>
            <a:round/>
            <a:headEnd type="none" w="sm" len="sm"/>
            <a:tailEnd type="triangle" w="med" len="med"/>
          </a:ln>
        </p:spPr>
      </p:cxnSp>
      <p:cxnSp>
        <p:nvCxnSpPr>
          <p:cNvPr id="131" name="Google Shape;131;p7"/>
          <p:cNvCxnSpPr/>
          <p:nvPr/>
        </p:nvCxnSpPr>
        <p:spPr>
          <a:xfrm rot="5400000" flipH="1">
            <a:off x="4069140" y="3486700"/>
            <a:ext cx="646500" cy="12600"/>
          </a:xfrm>
          <a:prstGeom prst="curvedConnector5">
            <a:avLst>
              <a:gd name="adj1" fmla="val -35359"/>
              <a:gd name="adj2" fmla="val 8008643"/>
              <a:gd name="adj3" fmla="val 135371"/>
            </a:avLst>
          </a:prstGeom>
          <a:noFill/>
          <a:ln w="57150" cap="flat" cmpd="sng">
            <a:solidFill>
              <a:srgbClr val="FFC000"/>
            </a:solidFill>
            <a:prstDash val="solid"/>
            <a:round/>
            <a:headEnd type="none" w="sm" len="sm"/>
            <a:tailEnd type="triangle" w="med" len="med"/>
          </a:ln>
        </p:spPr>
      </p:cxnSp>
      <p:sp>
        <p:nvSpPr>
          <p:cNvPr id="132" name="Google Shape;132;p7"/>
          <p:cNvSpPr txBox="1"/>
          <p:nvPr/>
        </p:nvSpPr>
        <p:spPr>
          <a:xfrm>
            <a:off x="1764109" y="3479758"/>
            <a:ext cx="103425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00" b="1" i="0" u="none" strike="noStrike" cap="none">
                <a:solidFill>
                  <a:srgbClr val="FF0000"/>
                </a:solidFill>
                <a:latin typeface="Arial" panose="020B0604020202020204"/>
                <a:ea typeface="Arial" panose="020B0604020202020204"/>
                <a:cs typeface="Arial" panose="020B0604020202020204"/>
                <a:sym typeface="Arial" panose="020B0604020202020204"/>
              </a:rPr>
              <a:t>Or</a:t>
            </a:r>
            <a:r>
              <a:rPr lang="en-US" sz="1000" b="1" i="0" u="none" strike="noStrike" cap="none">
                <a:solidFill>
                  <a:srgbClr val="000000"/>
                </a:solidFill>
                <a:latin typeface="Arial" panose="020B0604020202020204"/>
                <a:ea typeface="Arial" panose="020B0604020202020204"/>
                <a:cs typeface="Arial" panose="020B0604020202020204"/>
                <a:sym typeface="Arial" panose="020B0604020202020204"/>
              </a:rPr>
              <a:t> TK_CL = 0 </a:t>
            </a:r>
            <a:endParaRPr sz="1000" b="1"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33" name="Google Shape;133;p7"/>
          <p:cNvCxnSpPr/>
          <p:nvPr/>
        </p:nvCxnSpPr>
        <p:spPr>
          <a:xfrm rot="-5400000" flipH="1">
            <a:off x="8731374" y="2844801"/>
            <a:ext cx="457200" cy="457200"/>
          </a:xfrm>
          <a:prstGeom prst="curvedConnector4">
            <a:avLst>
              <a:gd name="adj1" fmla="val -226944"/>
              <a:gd name="adj2" fmla="val 354556"/>
            </a:avLst>
          </a:prstGeom>
          <a:noFill/>
          <a:ln w="57150" cap="flat" cmpd="sng">
            <a:solidFill>
              <a:srgbClr val="FFC000"/>
            </a:solidFill>
            <a:prstDash val="solid"/>
            <a:round/>
            <a:headEnd type="none" w="sm" len="sm"/>
            <a:tailEnd type="triangle" w="med" len="med"/>
          </a:ln>
        </p:spPr>
      </p:cxnSp>
      <p:sp>
        <p:nvSpPr>
          <p:cNvPr id="134" name="Google Shape;134;p7"/>
          <p:cNvSpPr txBox="1"/>
          <p:nvPr/>
        </p:nvSpPr>
        <p:spPr>
          <a:xfrm>
            <a:off x="5233670" y="3721735"/>
            <a:ext cx="3244215" cy="57277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rgbClr val="000000"/>
                </a:solidFill>
                <a:latin typeface="+mj-lt"/>
                <a:ea typeface="Arial" panose="020B0604020202020204"/>
                <a:cs typeface="+mj-lt"/>
                <a:sym typeface="Arial" panose="020B0604020202020204"/>
              </a:rPr>
              <a:t>TK_CL= 0 /</a:t>
            </a:r>
            <a:endParaRPr lang="en-US" sz="1200" b="1" i="0" u="none" strike="noStrike" cap="none">
              <a:solidFill>
                <a:srgbClr val="000000"/>
              </a:solidFill>
              <a:latin typeface="+mj-lt"/>
              <a:ea typeface="Arial" panose="020B0604020202020204"/>
              <a:cs typeface="+mj-lt"/>
              <a:sym typeface="Arial" panose="020B0604020202020204"/>
            </a:endParaRPr>
          </a:p>
          <a:p>
            <a:pPr marL="0" marR="0" lvl="0" indent="0" algn="l" rtl="0">
              <a:lnSpc>
                <a:spcPct val="100000"/>
              </a:lnSpc>
              <a:spcBef>
                <a:spcPts val="0"/>
              </a:spcBef>
              <a:spcAft>
                <a:spcPts val="0"/>
              </a:spcAft>
              <a:buNone/>
            </a:pPr>
            <a:r>
              <a:rPr lang="en-US" sz="1200" b="1" i="0" u="none" strike="noStrike" cap="none">
                <a:solidFill>
                  <a:srgbClr val="000000"/>
                </a:solidFill>
                <a:latin typeface="+mj-lt"/>
                <a:ea typeface="Arial" panose="020B0604020202020204"/>
                <a:cs typeface="+mj-lt"/>
                <a:sym typeface="Arial" panose="020B0604020202020204"/>
              </a:rPr>
              <a:t> Purchase = 0,Cash_Return = MV, MV = 0</a:t>
            </a:r>
            <a:br>
              <a:rPr lang="en-US" sz="1200" b="1" i="0" u="none" strike="noStrike" cap="none">
                <a:solidFill>
                  <a:srgbClr val="000000"/>
                </a:solidFill>
                <a:latin typeface="+mj-lt"/>
                <a:ea typeface="Arial" panose="020B0604020202020204"/>
                <a:cs typeface="+mj-lt"/>
                <a:sym typeface="Arial" panose="020B0604020202020204"/>
              </a:rPr>
            </a:br>
            <a:endParaRPr lang="en-US" sz="1200" b="1" i="0" u="none" strike="noStrike" cap="none">
              <a:solidFill>
                <a:srgbClr val="000000"/>
              </a:solidFill>
              <a:latin typeface="+mj-lt"/>
              <a:ea typeface="Arial" panose="020B0604020202020204"/>
              <a:cs typeface="+mj-lt"/>
              <a:sym typeface="Arial" panose="020B0604020202020204"/>
            </a:endParaRPr>
          </a:p>
        </p:txBody>
      </p:sp>
      <p:sp>
        <p:nvSpPr>
          <p:cNvPr id="135" name="Google Shape;135;p7"/>
          <p:cNvSpPr txBox="1"/>
          <p:nvPr/>
        </p:nvSpPr>
        <p:spPr>
          <a:xfrm>
            <a:off x="5300386" y="4933087"/>
            <a:ext cx="3243663" cy="600164"/>
          </a:xfrm>
          <a:prstGeom prst="rect">
            <a:avLst/>
          </a:prstGeom>
          <a:blipFill rotWithShape="1">
            <a:blip r:embed="rId3"/>
            <a:stretch>
              <a:fillRect t="-101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panose="020B0604020202020204"/>
                <a:ea typeface="Arial" panose="020B0604020202020204"/>
                <a:cs typeface="Arial" panose="020B0604020202020204"/>
                <a:sym typeface="Arial" panose="020B0604020202020204"/>
              </a:rPr>
              <a:t> </a:t>
            </a:r>
            <a:endParaRPr lang="en-US" sz="1400" b="0" i="0" u="none" strike="noStrike" cap="none">
              <a:latin typeface="Arial" panose="020B0604020202020204"/>
              <a:ea typeface="Arial" panose="020B0604020202020204"/>
              <a:cs typeface="Arial" panose="020B0604020202020204"/>
              <a:sym typeface="Arial" panose="020B0604020202020204"/>
            </a:endParaRPr>
          </a:p>
        </p:txBody>
      </p:sp>
      <p:sp>
        <p:nvSpPr>
          <p:cNvPr id="3" name="Text Box 2"/>
          <p:cNvSpPr txBox="1"/>
          <p:nvPr/>
        </p:nvSpPr>
        <p:spPr>
          <a:xfrm>
            <a:off x="8543925" y="1523365"/>
            <a:ext cx="1977390" cy="306705"/>
          </a:xfrm>
          <a:prstGeom prst="rect">
            <a:avLst/>
          </a:prstGeom>
          <a:noFill/>
        </p:spPr>
        <p:txBody>
          <a:bodyPr wrap="square" rtlCol="0">
            <a:spAutoFit/>
          </a:bodyPr>
          <a:p>
            <a:r>
              <a:rPr lang="en-US" b="1"/>
              <a:t>MV + Tk_Cl &lt; PV</a:t>
            </a:r>
            <a:endParaRPr lang="en-US" b="1"/>
          </a:p>
        </p:txBody>
      </p:sp>
      <p:sp>
        <p:nvSpPr>
          <p:cNvPr id="2" name="Text Box 1"/>
          <p:cNvSpPr txBox="1"/>
          <p:nvPr/>
        </p:nvSpPr>
        <p:spPr>
          <a:xfrm>
            <a:off x="5408930" y="2648585"/>
            <a:ext cx="2417445" cy="283845"/>
          </a:xfrm>
          <a:prstGeom prst="rect">
            <a:avLst/>
          </a:prstGeom>
          <a:noFill/>
        </p:spPr>
        <p:txBody>
          <a:bodyPr wrap="square" rtlCol="0">
            <a:noAutofit/>
          </a:bodyPr>
          <a:p>
            <a:r>
              <a:rPr lang="en-US" b="1"/>
              <a:t>Tk_Cl != 0  &amp; Tk_Cl &lt; PV</a:t>
            </a:r>
            <a:endParaRPr lang="en-US" b="1"/>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tretch>
            <a:fillRect/>
          </a:stretch>
        </p:blipFill>
        <p:spPr>
          <a:xfrm>
            <a:off x="2240280" y="843280"/>
            <a:ext cx="7711440" cy="56769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7" name="Shape 117"/>
        <p:cNvGrpSpPr/>
        <p:nvPr/>
      </p:nvGrpSpPr>
      <p:grpSpPr>
        <a:xfrm>
          <a:off x="0" y="0"/>
          <a:ext cx="0" cy="0"/>
          <a:chOff x="0" y="0"/>
          <a:chExt cx="0" cy="0"/>
        </a:xfrm>
      </p:grpSpPr>
      <p:sp>
        <p:nvSpPr>
          <p:cNvPr id="118" name="Google Shape;118;p7"/>
          <p:cNvSpPr txBox="1"/>
          <p:nvPr>
            <p:ph type="title"/>
          </p:nvPr>
        </p:nvSpPr>
        <p:spPr>
          <a:xfrm>
            <a:off x="838200" y="32385"/>
            <a:ext cx="10023475" cy="45656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accent1"/>
              </a:buClr>
              <a:buSzPts val="4400"/>
              <a:buFont typeface="Times New Roman" panose="02020603050405020304"/>
              <a:buNone/>
            </a:pPr>
            <a:r>
              <a:rPr lang="en-US" sz="2400">
                <a:solidFill>
                  <a:schemeClr val="accent1"/>
                </a:solidFill>
                <a:latin typeface="Times New Roman" panose="02020603050405020304"/>
                <a:ea typeface="Times New Roman" panose="02020603050405020304"/>
                <a:cs typeface="Times New Roman" panose="02020603050405020304"/>
                <a:sym typeface="Times New Roman" panose="02020603050405020304"/>
              </a:rPr>
              <a:t>Variable Product Case (State Diagram)</a:t>
            </a:r>
            <a:endParaRPr lang="en-US" sz="2400">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36" name="Google Shape;136;p7"/>
          <p:cNvSpPr txBox="1"/>
          <p:nvPr/>
        </p:nvSpPr>
        <p:spPr>
          <a:xfrm>
            <a:off x="66040" y="388620"/>
            <a:ext cx="11997055" cy="63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rPr>
              <a:t>PV → Maximum product value (8-bit in our example code) – This stores the binary representation of the highest product price in the vending machine.</a:t>
            </a:r>
            <a:endPar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rPr>
              <a:t>For instance, if the machine has a 280 tk apple juice can, 150 tk muffin cake, 450 tk pineapple shake, and 200 tk chocolate: first determine the maximum product price, which is 450 tk here. This requires 9 bits in binary form. Therefore, declare [8:0] PV for this case.</a:t>
            </a:r>
            <a:endPar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rPr>
              <a:t>Cash-in → 2-bit code for the inserted cash (00 = 0 TK, 01 = 5 TK, 10 = 10 TK, 11 = 20 TK)</a:t>
            </a:r>
            <a:endPar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rPr>
              <a:t>If the available notes are: 0 TK (no cash inserted), 10 TK, 20 TK, 100 TK, 500 TK, and 1000 TK, then 3 bits are needed to represent these 6 note types. Hence, declare cash_in as [2:0] cash_in</a:t>
            </a:r>
            <a:r>
              <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rPr>
              <a:t>.</a:t>
            </a:r>
            <a:endPar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rPr>
              <a:t>TK_CL → Stores the decimal-equivalent binary of the cash amount inserted in a given clock cycle</a:t>
            </a:r>
            <a:endPar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rPr>
              <a:t>For example, if cash_in = 500 tk at one clock, TK_CL will store 500 (in decimal) = 111110100 (in binary); thus, 9 bits are required here. Always find the highest note value among the available denominations and size TK_CL accordingly.</a:t>
            </a:r>
            <a:endPar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rPr>
              <a:t>If the available notes are: 0 TK, 10 TK, 20 TK, 100 TK, 500 TK, 1000 TK, then declare [9:0] TK_CL as the largest note value is 1000 TK, which requires 10 bits to store. This 10-bit TK_CL will also cover all smaller notes’ binary values.</a:t>
            </a:r>
            <a:endPar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rPr>
              <a:t>MV → Stores the decimal-equivalent binary of the total stored money</a:t>
            </a:r>
            <a:endPar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rPr>
              <a:t>MV is related to PV. In the state diagram, MV is updated only when prev MV + TK_CL &lt; PV, meaning the value stored in MV is always less than PV. When MV + TK_CL &gt;= PV, cash is returned immediately and MV is reset to zero. For safety, use the same number of bits for MV as for PV.</a:t>
            </a:r>
            <a:endPar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rPr>
              <a:t>Cash_return → Stores the decimal-equivalent binary of the returned money when MV + TK_CL &gt;= PV   or   Tk_Cl&gt;= PV  or  TK_Cl==0</a:t>
            </a:r>
            <a:endPar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rPr>
              <a:t>The maximum return amount is always less than the largest note available. For example, if the available notes are 0 TK, 10 TK, 20 TK, 50 TK, 100 TK, and you, as a buyer select the maximum price product (500 TK), inserting notes of 100 TK, 100 TK, 100 TK, 100 TK, 50 TK, 20 TK, 20 TK, and finally 100 TK will return 90 TK, which is less than the largest note (100 TK). </a:t>
            </a:r>
            <a:endPar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rPr>
              <a:t>However, when you insert 100tk + 50 tk + 0tk for example, for a 200tk valued product, Cash_return will return total stored money ie MV. Hence, Cash_return’s size will be the </a:t>
            </a:r>
            <a:r>
              <a:rPr lang="en-US" altLang="en-US" sz="1400" b="1" u="none" strike="noStrike" cap="none">
                <a:solidFill>
                  <a:schemeClr val="tx1"/>
                </a:solidFill>
                <a:highlight>
                  <a:srgbClr val="FFFF00"/>
                </a:highlight>
                <a:latin typeface="Arial" panose="020B0604020202020204"/>
                <a:ea typeface="Arial" panose="020B0604020202020204"/>
                <a:cs typeface="Arial" panose="020B0604020202020204"/>
                <a:sym typeface="Arial" panose="020B0604020202020204"/>
              </a:rPr>
              <a:t>same as that of MV</a:t>
            </a:r>
            <a:r>
              <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rPr>
              <a:t>. </a:t>
            </a:r>
            <a:endParaRPr lang="en-US" altLang="en-US" sz="1400" b="1" u="none" strike="noStrike" cap="none">
              <a:solidFill>
                <a:schemeClr val="tx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endParaRPr lang="en-US" altLang="en-US" sz="1400" b="1" u="none" strike="noStrike" cap="none">
              <a:solidFill>
                <a:srgbClr val="FF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None/>
            </a:pPr>
            <a:r>
              <a:rPr lang="en-US" altLang="en-US" sz="1400" b="1" u="none" strike="noStrike" cap="none">
                <a:solidFill>
                  <a:srgbClr val="7030A0"/>
                </a:solidFill>
                <a:latin typeface="Arial" panose="020B0604020202020204"/>
                <a:ea typeface="Arial" panose="020B0604020202020204"/>
                <a:cs typeface="Arial" panose="020B0604020202020204"/>
                <a:sym typeface="Arial" panose="020B0604020202020204"/>
              </a:rPr>
              <a:t>Therefore, all these parameters may vary in bit length depending on factors such as the maximum product price, total available currency denominations, etc.</a:t>
            </a:r>
            <a:endParaRPr lang="en-US" altLang="en-US" sz="1400" b="1" u="none" strike="noStrike" cap="none">
              <a:solidFill>
                <a:srgbClr val="7030A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5" name="Text Box 4"/>
          <p:cNvSpPr txBox="1"/>
          <p:nvPr/>
        </p:nvSpPr>
        <p:spPr>
          <a:xfrm>
            <a:off x="0" y="0"/>
            <a:ext cx="5865495" cy="6858000"/>
          </a:xfrm>
          <a:prstGeom prst="rect">
            <a:avLst/>
          </a:prstGeom>
          <a:noFill/>
        </p:spPr>
        <p:txBody>
          <a:bodyPr wrap="square" rtlCol="0" anchor="t">
            <a:noAutofit/>
          </a:bodyPr>
          <a:p>
            <a:r>
              <a:rPr lang="en-US" altLang="en-US" sz="900"/>
              <a:t>module VM(cash_in, PV, Reset, Clock, purchase, Tk_Cl, cash_return, MV, y, Y);</a:t>
            </a:r>
            <a:endParaRPr lang="en-US" altLang="en-US" sz="900"/>
          </a:p>
          <a:p>
            <a:r>
              <a:rPr lang="en-US" altLang="en-US" sz="700"/>
              <a:t>/*</a:t>
            </a:r>
            <a:endParaRPr lang="en-US" altLang="en-US" sz="700"/>
          </a:p>
          <a:p>
            <a:r>
              <a:rPr lang="en-US" altLang="en-US" sz="700"/>
              <a:t>2 bit input to indicate cash_in=0,5,10,20 TK,</a:t>
            </a:r>
            <a:endParaRPr lang="en-US" altLang="en-US" sz="700"/>
          </a:p>
          <a:p>
            <a:r>
              <a:rPr lang="en-US" altLang="en-US" sz="700"/>
              <a:t>8 bit input of PV(product value)</a:t>
            </a:r>
            <a:endParaRPr lang="en-US" altLang="en-US" sz="700"/>
          </a:p>
          <a:p>
            <a:r>
              <a:rPr lang="en-US" altLang="en-US" sz="700"/>
              <a:t>Internal reg ,Tk_Cl= money inserted in each clock cycle(5 bit since max 20 tk)</a:t>
            </a:r>
            <a:endParaRPr lang="en-US" altLang="en-US" sz="700"/>
          </a:p>
          <a:p>
            <a:r>
              <a:rPr lang="en-US" altLang="en-US" sz="700"/>
              <a:t>Internal reg, MV= total money inserted in subsequent clks to buy the Product;</a:t>
            </a:r>
            <a:endParaRPr lang="en-US" altLang="en-US" sz="700"/>
          </a:p>
          <a:p>
            <a:r>
              <a:rPr lang="en-US" altLang="en-US" sz="700"/>
              <a:t>*/</a:t>
            </a:r>
            <a:endParaRPr lang="en-US" altLang="en-US" sz="700"/>
          </a:p>
          <a:p>
            <a:r>
              <a:rPr lang="en-US" altLang="en-US" sz="900">
                <a:highlight>
                  <a:srgbClr val="FFFF00"/>
                </a:highlight>
              </a:rPr>
              <a:t>input [1:0] cash_in;</a:t>
            </a:r>
            <a:endParaRPr lang="en-US" altLang="en-US" sz="900">
              <a:highlight>
                <a:srgbClr val="FFFF00"/>
              </a:highlight>
            </a:endParaRPr>
          </a:p>
          <a:p>
            <a:r>
              <a:rPr lang="en-US" altLang="en-US" sz="900">
                <a:highlight>
                  <a:srgbClr val="FFFF00"/>
                </a:highlight>
              </a:rPr>
              <a:t>input Reset, Clock;</a:t>
            </a:r>
            <a:endParaRPr lang="en-US" altLang="en-US" sz="900">
              <a:highlight>
                <a:srgbClr val="FFFF00"/>
              </a:highlight>
            </a:endParaRPr>
          </a:p>
          <a:p>
            <a:r>
              <a:rPr lang="en-US" altLang="en-US" sz="900">
                <a:highlight>
                  <a:srgbClr val="FFFF00"/>
                </a:highlight>
              </a:rPr>
              <a:t>input [7:0] PV;</a:t>
            </a:r>
            <a:endParaRPr lang="en-US" altLang="en-US" sz="900">
              <a:highlight>
                <a:srgbClr val="FFFF00"/>
              </a:highlight>
            </a:endParaRPr>
          </a:p>
          <a:p>
            <a:r>
              <a:rPr lang="en-US" altLang="en-US" sz="900">
                <a:highlight>
                  <a:srgbClr val="FFFF00"/>
                </a:highlight>
              </a:rPr>
              <a:t>output reg purchase;</a:t>
            </a:r>
            <a:endParaRPr lang="en-US" altLang="en-US" sz="900">
              <a:highlight>
                <a:srgbClr val="FFFF00"/>
              </a:highlight>
            </a:endParaRPr>
          </a:p>
          <a:p>
            <a:r>
              <a:rPr lang="en-US" altLang="en-US" sz="900">
                <a:highlight>
                  <a:srgbClr val="FFFF00"/>
                </a:highlight>
              </a:rPr>
              <a:t>output reg [7:0] cash_return;</a:t>
            </a:r>
            <a:endParaRPr lang="en-US" altLang="en-US" sz="900">
              <a:highlight>
                <a:srgbClr val="FFFF00"/>
              </a:highlight>
            </a:endParaRPr>
          </a:p>
          <a:p>
            <a:r>
              <a:rPr lang="en-US" altLang="en-US" sz="900">
                <a:highlight>
                  <a:srgbClr val="FFFF00"/>
                </a:highlight>
              </a:rPr>
              <a:t>output reg Y = 0;</a:t>
            </a:r>
            <a:endParaRPr lang="en-US" altLang="en-US" sz="900">
              <a:highlight>
                <a:srgbClr val="FFFF00"/>
              </a:highlight>
            </a:endParaRPr>
          </a:p>
          <a:p>
            <a:r>
              <a:rPr lang="en-US" altLang="en-US" sz="900">
                <a:highlight>
                  <a:srgbClr val="FFFF00"/>
                </a:highlight>
              </a:rPr>
              <a:t>output reg y;</a:t>
            </a:r>
            <a:endParaRPr lang="en-US" altLang="en-US" sz="900">
              <a:highlight>
                <a:srgbClr val="FFFF00"/>
              </a:highlight>
            </a:endParaRPr>
          </a:p>
          <a:p>
            <a:r>
              <a:rPr lang="en-US" altLang="en-US" sz="900">
                <a:highlight>
                  <a:srgbClr val="FFFF00"/>
                </a:highlight>
              </a:rPr>
              <a:t>output reg [7:0] MV;</a:t>
            </a:r>
            <a:endParaRPr lang="en-US" altLang="en-US" sz="900">
              <a:highlight>
                <a:srgbClr val="FFFF00"/>
              </a:highlight>
            </a:endParaRPr>
          </a:p>
          <a:p>
            <a:r>
              <a:rPr lang="en-US" altLang="en-US" sz="900">
                <a:highlight>
                  <a:srgbClr val="FFFF00"/>
                </a:highlight>
              </a:rPr>
              <a:t>output reg [4:0] Tk_Cl = 0</a:t>
            </a:r>
            <a:r>
              <a:rPr lang="en-US" altLang="en-US" sz="900"/>
              <a:t>;</a:t>
            </a:r>
            <a:endParaRPr lang="en-US" altLang="en-US" sz="900"/>
          </a:p>
          <a:p>
            <a:endParaRPr lang="en-US" altLang="en-US" sz="900"/>
          </a:p>
          <a:p>
            <a:r>
              <a:rPr lang="en-US" altLang="en-US" sz="900"/>
              <a:t>parameter S0 = 0, S1 = 1;</a:t>
            </a:r>
            <a:endParaRPr lang="en-US" altLang="en-US" sz="900"/>
          </a:p>
          <a:p>
            <a:r>
              <a:rPr lang="en-US" altLang="en-US" sz="900"/>
              <a:t>parameter T0 = 2'b00, T5 = 2'b01, T10 = 2'b10, T20 = 2'b11;</a:t>
            </a:r>
            <a:endParaRPr lang="en-US" altLang="en-US" sz="900"/>
          </a:p>
          <a:p>
            <a:endParaRPr lang="en-US" altLang="en-US" sz="900"/>
          </a:p>
          <a:p>
            <a:r>
              <a:rPr lang="en-US" altLang="en-US" sz="700"/>
              <a:t>// Next state logic and output value</a:t>
            </a:r>
            <a:endParaRPr lang="en-US" altLang="en-US" sz="700"/>
          </a:p>
          <a:p>
            <a:r>
              <a:rPr lang="en-US" altLang="en-US" sz="900"/>
              <a:t>always @(y, Tk_Cl, cash_in) begin</a:t>
            </a:r>
            <a:endParaRPr lang="en-US" altLang="en-US" sz="900"/>
          </a:p>
          <a:p>
            <a:r>
              <a:rPr lang="en-US" altLang="en-US" sz="900"/>
              <a:t>    case (cash_in)</a:t>
            </a:r>
            <a:endParaRPr lang="en-US" altLang="en-US" sz="900"/>
          </a:p>
          <a:p>
            <a:r>
              <a:rPr lang="en-US" altLang="en-US" sz="900"/>
              <a:t>        T5:  Tk_Cl = 5;</a:t>
            </a:r>
            <a:endParaRPr lang="en-US" altLang="en-US" sz="900"/>
          </a:p>
          <a:p>
            <a:r>
              <a:rPr lang="en-US" altLang="en-US" sz="900"/>
              <a:t>        T10: Tk_Cl = 10;</a:t>
            </a:r>
            <a:endParaRPr lang="en-US" altLang="en-US" sz="900"/>
          </a:p>
          <a:p>
            <a:r>
              <a:rPr lang="en-US" altLang="en-US" sz="900"/>
              <a:t>        T20: Tk_Cl = 20;</a:t>
            </a:r>
            <a:endParaRPr lang="en-US" altLang="en-US" sz="900"/>
          </a:p>
          <a:p>
            <a:r>
              <a:rPr lang="en-US" altLang="en-US" sz="900"/>
              <a:t>        T0:  Tk_Cl = 0;</a:t>
            </a:r>
            <a:endParaRPr lang="en-US" altLang="en-US" sz="900"/>
          </a:p>
          <a:p>
            <a:r>
              <a:rPr lang="en-US" altLang="en-US" sz="900"/>
              <a:t>    endcase</a:t>
            </a:r>
            <a:endParaRPr lang="en-US" altLang="en-US" sz="900"/>
          </a:p>
          <a:p>
            <a:endParaRPr lang="en-US" altLang="en-US" sz="900"/>
          </a:p>
          <a:p>
            <a:r>
              <a:rPr lang="en-US" altLang="en-US" sz="900"/>
              <a:t>    case (y)</a:t>
            </a:r>
            <a:endParaRPr lang="en-US" altLang="en-US" sz="900"/>
          </a:p>
          <a:p>
            <a:r>
              <a:rPr lang="en-US" altLang="en-US" sz="900"/>
              <a:t>        S0: begin</a:t>
            </a:r>
            <a:endParaRPr lang="en-US" altLang="en-US" sz="900"/>
          </a:p>
          <a:p>
            <a:r>
              <a:rPr lang="en-US" altLang="en-US" sz="900"/>
              <a:t>            if (Tk_Cl &gt;= PV) begin</a:t>
            </a:r>
            <a:endParaRPr lang="en-US" altLang="en-US" sz="900"/>
          </a:p>
          <a:p>
            <a:r>
              <a:rPr lang="en-US" altLang="en-US" sz="900"/>
              <a:t>                if (PV == 0) begin</a:t>
            </a:r>
            <a:endParaRPr lang="en-US" altLang="en-US" sz="900"/>
          </a:p>
          <a:p>
            <a:r>
              <a:rPr lang="en-US" altLang="en-US" sz="900"/>
              <a:t>                    Y = S0;</a:t>
            </a:r>
            <a:endParaRPr lang="en-US" altLang="en-US" sz="900"/>
          </a:p>
          <a:p>
            <a:r>
              <a:rPr lang="en-US" altLang="en-US" sz="900"/>
              <a:t>                    purchase = 0;</a:t>
            </a:r>
            <a:endParaRPr lang="en-US" altLang="en-US" sz="900"/>
          </a:p>
          <a:p>
            <a:r>
              <a:rPr lang="en-US" altLang="en-US" sz="900"/>
              <a:t>                    cash_return = Tk_Cl;</a:t>
            </a:r>
            <a:endParaRPr lang="en-US" altLang="en-US" sz="900"/>
          </a:p>
          <a:p>
            <a:r>
              <a:rPr lang="en-US" altLang="en-US" sz="900"/>
              <a:t>                end else begin</a:t>
            </a:r>
            <a:endParaRPr lang="en-US" altLang="en-US" sz="900"/>
          </a:p>
          <a:p>
            <a:r>
              <a:rPr lang="en-US" altLang="en-US" sz="900"/>
              <a:t>                    purchase = 1;</a:t>
            </a:r>
            <a:endParaRPr lang="en-US" altLang="en-US" sz="900"/>
          </a:p>
          <a:p>
            <a:r>
              <a:rPr lang="en-US" altLang="en-US" sz="900"/>
              <a:t>                    cash_return = Tk_Cl - PV;</a:t>
            </a:r>
            <a:endParaRPr lang="en-US" altLang="en-US" sz="900"/>
          </a:p>
          <a:p>
            <a:r>
              <a:rPr lang="en-US" altLang="en-US" sz="900"/>
              <a:t>                    Y = S0;</a:t>
            </a:r>
            <a:endParaRPr lang="en-US" altLang="en-US" sz="900"/>
          </a:p>
          <a:p>
            <a:r>
              <a:rPr lang="en-US" altLang="en-US" sz="900"/>
              <a:t>                end</a:t>
            </a:r>
            <a:endParaRPr lang="en-US" altLang="en-US" sz="900"/>
          </a:p>
          <a:p>
            <a:r>
              <a:rPr lang="en-US" altLang="en-US" sz="900"/>
              <a:t>            end else if (Tk_Cl == 0) begin</a:t>
            </a:r>
            <a:endParaRPr lang="en-US" altLang="en-US" sz="900"/>
          </a:p>
          <a:p>
            <a:r>
              <a:rPr lang="en-US" altLang="en-US" sz="900"/>
              <a:t>                purchase = 0;</a:t>
            </a:r>
            <a:endParaRPr lang="en-US" altLang="en-US" sz="900"/>
          </a:p>
          <a:p>
            <a:r>
              <a:rPr lang="en-US" altLang="en-US" sz="900"/>
              <a:t>                cash_return = 0;</a:t>
            </a:r>
            <a:endParaRPr lang="en-US" altLang="en-US" sz="900"/>
          </a:p>
          <a:p>
            <a:r>
              <a:rPr lang="en-US" altLang="en-US" sz="900"/>
              <a:t>                Y = S0;</a:t>
            </a:r>
            <a:endParaRPr lang="en-US" altLang="en-US" sz="900"/>
          </a:p>
          <a:p>
            <a:r>
              <a:rPr lang="en-US" altLang="en-US" sz="900"/>
              <a:t>            end else if (Tk_Cl &lt; PV) begin</a:t>
            </a:r>
            <a:endParaRPr lang="en-US" altLang="en-US" sz="900"/>
          </a:p>
          <a:p>
            <a:r>
              <a:rPr lang="en-US" altLang="en-US" sz="900"/>
              <a:t>                purchase = 0;</a:t>
            </a:r>
            <a:endParaRPr lang="en-US" altLang="en-US" sz="900"/>
          </a:p>
          <a:p>
            <a:r>
              <a:rPr lang="en-US" altLang="en-US" sz="900"/>
              <a:t>                cash_return = 0;</a:t>
            </a:r>
            <a:endParaRPr lang="en-US" altLang="en-US" sz="900"/>
          </a:p>
          <a:p>
            <a:r>
              <a:rPr lang="en-US" altLang="en-US" sz="900"/>
              <a:t>                Y = S1;</a:t>
            </a:r>
            <a:endParaRPr lang="en-US" altLang="en-US" sz="900"/>
          </a:p>
          <a:p>
            <a:r>
              <a:rPr lang="en-US" altLang="en-US" sz="900"/>
              <a:t>            end</a:t>
            </a:r>
            <a:endParaRPr lang="en-US" altLang="en-US" sz="900"/>
          </a:p>
          <a:p>
            <a:r>
              <a:rPr lang="en-US" altLang="en-US" sz="900"/>
              <a:t>        end</a:t>
            </a:r>
            <a:endParaRPr lang="en-US" altLang="en-US" sz="900"/>
          </a:p>
          <a:p>
            <a:endParaRPr lang="en-US" altLang="en-US" sz="900"/>
          </a:p>
        </p:txBody>
      </p:sp>
      <p:sp>
        <p:nvSpPr>
          <p:cNvPr id="6" name="Text Box 5"/>
          <p:cNvSpPr txBox="1"/>
          <p:nvPr/>
        </p:nvSpPr>
        <p:spPr>
          <a:xfrm>
            <a:off x="6326505" y="0"/>
            <a:ext cx="5865495" cy="6858000"/>
          </a:xfrm>
          <a:prstGeom prst="rect">
            <a:avLst/>
          </a:prstGeom>
          <a:noFill/>
        </p:spPr>
        <p:txBody>
          <a:bodyPr wrap="square" rtlCol="0" anchor="t">
            <a:noAutofit/>
          </a:bodyPr>
          <a:p>
            <a:endParaRPr lang="en-US" altLang="en-US" sz="1200"/>
          </a:p>
          <a:p>
            <a:r>
              <a:rPr lang="en-US" altLang="en-US" sz="1200">
                <a:sym typeface="+mn-ea"/>
              </a:rPr>
              <a:t>        S1: begin</a:t>
            </a:r>
            <a:endParaRPr lang="en-US" altLang="en-US" sz="1200"/>
          </a:p>
          <a:p>
            <a:r>
              <a:rPr lang="en-US" altLang="en-US" sz="1200">
                <a:sym typeface="+mn-ea"/>
              </a:rPr>
              <a:t>            if ((MV + Tk_Cl) &gt;= PV) begin</a:t>
            </a:r>
            <a:endParaRPr lang="en-US" altLang="en-US" sz="1200"/>
          </a:p>
          <a:p>
            <a:r>
              <a:rPr lang="en-US" altLang="en-US" sz="1200">
                <a:sym typeface="+mn-ea"/>
              </a:rPr>
              <a:t>                purchase = 1;</a:t>
            </a:r>
            <a:endParaRPr lang="en-US" altLang="en-US" sz="1200"/>
          </a:p>
          <a:p>
            <a:r>
              <a:rPr lang="en-US" altLang="en-US" sz="1200">
                <a:sym typeface="+mn-ea"/>
              </a:rPr>
              <a:t>                cash_return = (MV + Tk_Cl - PV);</a:t>
            </a:r>
            <a:endParaRPr lang="en-US" altLang="en-US" sz="1200"/>
          </a:p>
          <a:p>
            <a:r>
              <a:rPr lang="en-US" altLang="en-US" sz="1200">
                <a:sym typeface="+mn-ea"/>
              </a:rPr>
              <a:t>                Y = S0;</a:t>
            </a:r>
            <a:endParaRPr lang="en-US" altLang="en-US" sz="1200"/>
          </a:p>
          <a:p>
            <a:r>
              <a:rPr lang="en-US" altLang="en-US" sz="1200">
                <a:sym typeface="+mn-ea"/>
              </a:rPr>
              <a:t>            end else if (Tk_Cl == 0) begin</a:t>
            </a:r>
            <a:endParaRPr lang="en-US" altLang="en-US" sz="1200"/>
          </a:p>
          <a:p>
            <a:r>
              <a:rPr lang="en-US" altLang="en-US" sz="1200">
                <a:sym typeface="+mn-ea"/>
              </a:rPr>
              <a:t>                purchase = 0;</a:t>
            </a:r>
            <a:endParaRPr lang="en-US" altLang="en-US" sz="1200"/>
          </a:p>
          <a:p>
            <a:r>
              <a:rPr lang="en-US" altLang="en-US" sz="1200">
                <a:sym typeface="+mn-ea"/>
              </a:rPr>
              <a:t>                cash_return = MV;</a:t>
            </a:r>
            <a:endParaRPr lang="en-US" altLang="en-US" sz="1200"/>
          </a:p>
          <a:p>
            <a:r>
              <a:rPr lang="en-US" altLang="en-US" sz="1200">
                <a:sym typeface="+mn-ea"/>
              </a:rPr>
              <a:t>                Y = S0;</a:t>
            </a:r>
            <a:endParaRPr lang="en-US" altLang="en-US" sz="1200"/>
          </a:p>
          <a:p>
            <a:r>
              <a:rPr lang="en-US" altLang="en-US" sz="1200">
                <a:sym typeface="+mn-ea"/>
              </a:rPr>
              <a:t>            end else if ((MV + Tk_Cl) &lt; PV) begin</a:t>
            </a:r>
            <a:endParaRPr lang="en-US" altLang="en-US" sz="1200"/>
          </a:p>
          <a:p>
            <a:r>
              <a:rPr lang="en-US" altLang="en-US" sz="1200">
                <a:sym typeface="+mn-ea"/>
              </a:rPr>
              <a:t>                purchase = 0;</a:t>
            </a:r>
            <a:endParaRPr lang="en-US" altLang="en-US" sz="1200"/>
          </a:p>
          <a:p>
            <a:r>
              <a:rPr lang="en-US" altLang="en-US" sz="1200">
                <a:sym typeface="+mn-ea"/>
              </a:rPr>
              <a:t>                cash_return = 0;</a:t>
            </a:r>
            <a:endParaRPr lang="en-US" altLang="en-US" sz="1200"/>
          </a:p>
          <a:p>
            <a:r>
              <a:rPr lang="en-US" altLang="en-US" sz="1200">
                <a:sym typeface="+mn-ea"/>
              </a:rPr>
              <a:t>                Y = S1;</a:t>
            </a:r>
            <a:endParaRPr lang="en-US" altLang="en-US" sz="1200"/>
          </a:p>
          <a:p>
            <a:r>
              <a:rPr lang="en-US" altLang="en-US" sz="1200">
                <a:sym typeface="+mn-ea"/>
              </a:rPr>
              <a:t>            end</a:t>
            </a:r>
            <a:endParaRPr lang="en-US" altLang="en-US" sz="1200"/>
          </a:p>
          <a:p>
            <a:r>
              <a:rPr lang="en-US" altLang="en-US" sz="1200">
                <a:sym typeface="+mn-ea"/>
              </a:rPr>
              <a:t>        end</a:t>
            </a:r>
            <a:endParaRPr lang="en-US" altLang="en-US" sz="1200"/>
          </a:p>
          <a:p>
            <a:r>
              <a:rPr lang="en-US" altLang="en-US" sz="1200">
                <a:sym typeface="+mn-ea"/>
              </a:rPr>
              <a:t>    endcase</a:t>
            </a:r>
            <a:endParaRPr lang="en-US" altLang="en-US" sz="1200"/>
          </a:p>
          <a:p>
            <a:r>
              <a:rPr lang="en-US" altLang="en-US" sz="1200">
                <a:sym typeface="+mn-ea"/>
              </a:rPr>
              <a:t>end</a:t>
            </a:r>
            <a:endParaRPr lang="en-US" altLang="en-US" sz="1200"/>
          </a:p>
          <a:p>
            <a:endParaRPr lang="en-US" altLang="en-US" sz="1200"/>
          </a:p>
          <a:p>
            <a:r>
              <a:rPr lang="en-US" altLang="en-US" sz="1200">
                <a:sym typeface="+mn-ea"/>
              </a:rPr>
              <a:t>// State change with clock edge</a:t>
            </a:r>
            <a:endParaRPr lang="en-US" altLang="en-US" sz="1200"/>
          </a:p>
          <a:p>
            <a:r>
              <a:rPr lang="en-US" altLang="en-US" sz="1200">
                <a:sym typeface="+mn-ea"/>
              </a:rPr>
              <a:t>always @(posedge Reset, posedge Clock) begin</a:t>
            </a:r>
            <a:endParaRPr lang="en-US" altLang="en-US" sz="1200"/>
          </a:p>
          <a:p>
            <a:r>
              <a:rPr lang="en-US" altLang="en-US" sz="1200">
                <a:sym typeface="+mn-ea"/>
              </a:rPr>
              <a:t>    if (Reset == 1) begin</a:t>
            </a:r>
            <a:endParaRPr lang="en-US" altLang="en-US" sz="1200"/>
          </a:p>
          <a:p>
            <a:r>
              <a:rPr lang="en-US" altLang="en-US" sz="1200">
                <a:sym typeface="+mn-ea"/>
              </a:rPr>
              <a:t>        y &lt;= 0;</a:t>
            </a:r>
            <a:endParaRPr lang="en-US" altLang="en-US" sz="1200"/>
          </a:p>
          <a:p>
            <a:r>
              <a:rPr lang="en-US" altLang="en-US" sz="1200">
                <a:sym typeface="+mn-ea"/>
              </a:rPr>
              <a:t>        MV &lt;= 0;</a:t>
            </a:r>
            <a:endParaRPr lang="en-US" altLang="en-US" sz="1200"/>
          </a:p>
          <a:p>
            <a:r>
              <a:rPr lang="en-US" altLang="en-US" sz="1200">
                <a:sym typeface="+mn-ea"/>
              </a:rPr>
              <a:t>    end else begin</a:t>
            </a:r>
            <a:endParaRPr lang="en-US" altLang="en-US" sz="1200"/>
          </a:p>
          <a:p>
            <a:r>
              <a:rPr lang="en-US" altLang="en-US" sz="1200">
                <a:sym typeface="+mn-ea"/>
              </a:rPr>
              <a:t>        if (purchase | Tk_Cl == 0)</a:t>
            </a:r>
            <a:endParaRPr lang="en-US" altLang="en-US" sz="1200"/>
          </a:p>
          <a:p>
            <a:r>
              <a:rPr lang="en-US" altLang="en-US" sz="1200">
                <a:sym typeface="+mn-ea"/>
              </a:rPr>
              <a:t>            MV &lt;= 0;</a:t>
            </a:r>
            <a:endParaRPr lang="en-US" altLang="en-US" sz="1200"/>
          </a:p>
          <a:p>
            <a:r>
              <a:rPr lang="en-US" altLang="en-US" sz="1200">
                <a:sym typeface="+mn-ea"/>
              </a:rPr>
              <a:t>        else</a:t>
            </a:r>
            <a:endParaRPr lang="en-US" altLang="en-US" sz="1200"/>
          </a:p>
          <a:p>
            <a:r>
              <a:rPr lang="en-US" altLang="en-US" sz="1200">
                <a:sym typeface="+mn-ea"/>
              </a:rPr>
              <a:t>            MV &lt;= MV + Tk_Cl;</a:t>
            </a:r>
            <a:endParaRPr lang="en-US" altLang="en-US" sz="1200"/>
          </a:p>
          <a:p>
            <a:r>
              <a:rPr lang="en-US" altLang="en-US" sz="1200">
                <a:sym typeface="+mn-ea"/>
              </a:rPr>
              <a:t>        y &lt;= Y;</a:t>
            </a:r>
            <a:endParaRPr lang="en-US" altLang="en-US" sz="1200"/>
          </a:p>
          <a:p>
            <a:r>
              <a:rPr lang="en-US" altLang="en-US" sz="1200">
                <a:sym typeface="+mn-ea"/>
              </a:rPr>
              <a:t>    end</a:t>
            </a:r>
            <a:endParaRPr lang="en-US" altLang="en-US" sz="1200"/>
          </a:p>
          <a:p>
            <a:r>
              <a:rPr lang="en-US" altLang="en-US" sz="1200">
                <a:sym typeface="+mn-ea"/>
              </a:rPr>
              <a:t>end</a:t>
            </a:r>
            <a:endParaRPr lang="en-US" altLang="en-US" sz="1200"/>
          </a:p>
          <a:p>
            <a:endParaRPr lang="en-US" altLang="en-US" sz="1200"/>
          </a:p>
          <a:p>
            <a:r>
              <a:rPr lang="en-US" altLang="en-US" sz="1200">
                <a:sym typeface="+mn-ea"/>
              </a:rPr>
              <a:t>endmodule</a:t>
            </a:r>
            <a:endParaRPr lang="en-US" altLang="en-US" sz="1200"/>
          </a:p>
          <a:p>
            <a:endParaRPr lang="en-US" altLang="en-US" sz="1200"/>
          </a:p>
        </p:txBody>
      </p:sp>
      <p:cxnSp>
        <p:nvCxnSpPr>
          <p:cNvPr id="7" name="Straight Arrow Connector 6"/>
          <p:cNvCxnSpPr/>
          <p:nvPr/>
        </p:nvCxnSpPr>
        <p:spPr>
          <a:xfrm flipV="1">
            <a:off x="2694940" y="457200"/>
            <a:ext cx="4064000" cy="6182360"/>
          </a:xfrm>
          <a:prstGeom prst="straightConnector1">
            <a:avLst/>
          </a:prstGeom>
          <a:ln>
            <a:solidFill>
              <a:srgbClr val="FF0000"/>
            </a:soli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Times New Roman" panose="02020603050405020304"/>
              <a:buNone/>
            </a:pPr>
            <a:r>
              <a:rPr lang="en-US">
                <a:solidFill>
                  <a:schemeClr val="accent1"/>
                </a:solidFill>
                <a:latin typeface="Times New Roman" panose="02020603050405020304"/>
                <a:ea typeface="Times New Roman" panose="02020603050405020304"/>
                <a:cs typeface="Times New Roman" panose="02020603050405020304"/>
                <a:sym typeface="Times New Roman" panose="02020603050405020304"/>
              </a:rPr>
              <a:t>Variable Product Case (Test Case)</a:t>
            </a:r>
            <a:endParaRPr lang="en-US">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4" name="Google Shape;154;p1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fld>
            <a:endParaRPr lang="en-US"/>
          </a:p>
        </p:txBody>
      </p:sp>
      <p:sp>
        <p:nvSpPr>
          <p:cNvPr id="156" name="Google Shape;156;p16"/>
          <p:cNvSpPr txBox="1"/>
          <p:nvPr/>
        </p:nvSpPr>
        <p:spPr>
          <a:xfrm>
            <a:off x="2817106" y="1691104"/>
            <a:ext cx="6096000" cy="305435"/>
          </a:xfrm>
          <a:prstGeom prst="rect">
            <a:avLst/>
          </a:prstGeom>
          <a:solidFill>
            <a:srgbClr val="92D050"/>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For PV=14 tk; money= 5 tk + 5 tk + 0 tk + 0 tk+ 5tk + 5tk + 5 tk</a:t>
            </a:r>
            <a:endPar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3" name="Picture 2"/>
          <p:cNvPicPr>
            <a:picLocks noChangeAspect="1"/>
          </p:cNvPicPr>
          <p:nvPr/>
        </p:nvPicPr>
        <p:blipFill>
          <a:blip r:embed="rId1"/>
          <a:srcRect l="3849"/>
          <a:stretch>
            <a:fillRect/>
          </a:stretch>
        </p:blipFill>
        <p:spPr>
          <a:xfrm>
            <a:off x="40005" y="3621405"/>
            <a:ext cx="12151995" cy="2583815"/>
          </a:xfrm>
          <a:prstGeom prst="rect">
            <a:avLst/>
          </a:prstGeom>
        </p:spPr>
      </p:pic>
      <p:sp>
        <p:nvSpPr>
          <p:cNvPr id="2" name="Text Box 1"/>
          <p:cNvSpPr txBox="1"/>
          <p:nvPr/>
        </p:nvSpPr>
        <p:spPr>
          <a:xfrm>
            <a:off x="927100" y="2306320"/>
            <a:ext cx="9875520" cy="737235"/>
          </a:xfrm>
          <a:prstGeom prst="rect">
            <a:avLst/>
          </a:prstGeom>
          <a:solidFill>
            <a:srgbClr val="FFC000"/>
          </a:solidFill>
        </p:spPr>
        <p:txBody>
          <a:bodyPr wrap="square" rtlCol="0">
            <a:spAutoFit/>
          </a:bodyPr>
          <a:p>
            <a:r>
              <a:rPr lang="en-US"/>
              <a:t>Remember the 2 steps from exp-4:</a:t>
            </a:r>
            <a:endParaRPr lang="en-US"/>
          </a:p>
          <a:p>
            <a:r>
              <a:rPr lang="en-US"/>
              <a:t>1.Invert the Clock</a:t>
            </a:r>
            <a:endParaRPr lang="en-US"/>
          </a:p>
          <a:p>
            <a:r>
              <a:rPr lang="en-US"/>
              <a:t>2. Add a little offset (10ps here) to the input waveforms cash_in and PV.</a:t>
            </a:r>
            <a:endParaRPr lang="en-US"/>
          </a:p>
        </p:txBody>
      </p:sp>
    </p:spTree>
  </p:cSld>
  <p:clrMapOvr>
    <a:masterClrMapping/>
  </p:clrMapOvr>
  <p:transition spd="slow">
    <p:fade/>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10724</Words>
  <Application>WPS Presentation</Application>
  <PresentationFormat/>
  <Paragraphs>523</Paragraphs>
  <Slides>17</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SimSun</vt:lpstr>
      <vt:lpstr>Wingdings</vt:lpstr>
      <vt:lpstr>Arial</vt:lpstr>
      <vt:lpstr>Calibri</vt:lpstr>
      <vt:lpstr>Times New Roman</vt:lpstr>
      <vt:lpstr>Microsoft YaHei</vt:lpstr>
      <vt:lpstr>Arial Unicode MS</vt:lpstr>
      <vt:lpstr>Office Theme</vt:lpstr>
      <vt:lpstr>CSE 460: VLSI Design (Lab) </vt:lpstr>
      <vt:lpstr>What is Vending Machine? </vt:lpstr>
      <vt:lpstr>What is Vending Machine? </vt:lpstr>
      <vt:lpstr>PowerPoint 演示文稿</vt:lpstr>
      <vt:lpstr>Variable Product Case (State Diagram)</vt:lpstr>
      <vt:lpstr>PowerPoint 演示文稿</vt:lpstr>
      <vt:lpstr>Variable Product Case (State Diagram)</vt:lpstr>
      <vt:lpstr>PowerPoint 演示文稿</vt:lpstr>
      <vt:lpstr>Variable Product Case (Test Case)</vt:lpstr>
      <vt:lpstr>Variable Product Case (Test Case)</vt:lpstr>
      <vt:lpstr>Fixed Product Vending Machine (Optional)</vt:lpstr>
      <vt:lpstr>Application Description for Fixed Price Product</vt:lpstr>
      <vt:lpstr>Fixed Price: 10 Tk Product Case (State Diagram)</vt:lpstr>
      <vt:lpstr>Fixed Price:  10 Tk Product Case (State Table)</vt:lpstr>
      <vt:lpstr>Fixed price:10 Tk Product Case (Verilog Code)</vt:lpstr>
      <vt:lpstr>Fixed Price: 15 Tk Product Case (State Diagram)</vt:lpstr>
      <vt:lpstr>Fixed Price: 20 Tk Product Case (State Diagram)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460: VLSI Design (Lab) </dc:title>
  <dc:creator>nazmul turjo</dc:creator>
  <cp:lastModifiedBy>Tahsin Alam</cp:lastModifiedBy>
  <cp:revision>78</cp:revision>
  <dcterms:created xsi:type="dcterms:W3CDTF">2025-08-10T17:30:00Z</dcterms:created>
  <dcterms:modified xsi:type="dcterms:W3CDTF">2025-08-30T16:55:11Z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D355B4BC077448228C4088B6F867355D_12</vt:lpwstr>
  </property>
  <property fmtid="{D5CDD505-2E9C-101B-9397-08002B2CF9AE}" pid="3" name="KSOProductBuildVer">
    <vt:lpwstr>1033-12.2.0.22530</vt:lpwstr>
  </property>
</Properties>
</file>